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12192000" cy="6858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99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A6B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1646" y="243840"/>
            <a:ext cx="11724640" cy="6377940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11724132" y="0"/>
                </a:moveTo>
                <a:lnTo>
                  <a:pt x="0" y="0"/>
                </a:lnTo>
                <a:lnTo>
                  <a:pt x="0" y="6377938"/>
                </a:lnTo>
                <a:lnTo>
                  <a:pt x="11724132" y="6377938"/>
                </a:lnTo>
                <a:lnTo>
                  <a:pt x="117241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38623" y="341883"/>
            <a:ext cx="7314752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0400" y="3403600"/>
            <a:ext cx="10877550" cy="2311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25173" y="6132654"/>
            <a:ext cx="5582284" cy="224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5.jp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231646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0" y="0"/>
                  </a:moveTo>
                  <a:lnTo>
                    <a:pt x="11724132" y="0"/>
                  </a:lnTo>
                  <a:lnTo>
                    <a:pt x="11724132" y="6377939"/>
                  </a:lnTo>
                  <a:lnTo>
                    <a:pt x="0" y="6377939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78914" y="3734560"/>
              <a:ext cx="8229600" cy="0"/>
            </a:xfrm>
            <a:custGeom>
              <a:avLst/>
              <a:gdLst/>
              <a:ahLst/>
              <a:cxnLst/>
              <a:rect l="l" t="t" r="r" b="b"/>
              <a:pathLst>
                <a:path w="8229600">
                  <a:moveTo>
                    <a:pt x="0" y="0"/>
                  </a:moveTo>
                  <a:lnTo>
                    <a:pt x="8229600" y="0"/>
                  </a:lnTo>
                </a:path>
              </a:pathLst>
            </a:custGeom>
            <a:ln w="999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880917" y="6564883"/>
            <a:ext cx="2138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 MT"/>
                <a:cs typeface="Arial MT"/>
              </a:rPr>
              <a:t>VERS</a:t>
            </a:r>
            <a:r>
              <a:rPr sz="1200" spc="-5" dirty="0">
                <a:latin typeface="Arial MT"/>
                <a:cs typeface="Arial MT"/>
              </a:rPr>
              <a:t>IO</a:t>
            </a:r>
            <a:r>
              <a:rPr sz="1200" dirty="0">
                <a:latin typeface="Arial MT"/>
                <a:cs typeface="Arial MT"/>
              </a:rPr>
              <a:t>N</a:t>
            </a:r>
            <a:r>
              <a:rPr sz="1200" spc="-65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0</a:t>
            </a:r>
            <a:r>
              <a:rPr sz="1200" dirty="0">
                <a:latin typeface="Arial MT"/>
                <a:cs typeface="Arial MT"/>
              </a:rPr>
              <a:t>9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–</a:t>
            </a:r>
            <a:r>
              <a:rPr sz="1200" spc="-10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JA</a:t>
            </a:r>
            <a:r>
              <a:rPr sz="1200" spc="-10" dirty="0">
                <a:latin typeface="Arial MT"/>
                <a:cs typeface="Arial MT"/>
              </a:rPr>
              <a:t>NU</a:t>
            </a:r>
            <a:r>
              <a:rPr sz="1200" spc="-5" dirty="0">
                <a:latin typeface="Arial MT"/>
                <a:cs typeface="Arial MT"/>
              </a:rPr>
              <a:t>A</a:t>
            </a:r>
            <a:r>
              <a:rPr sz="1200" spc="-35" dirty="0">
                <a:latin typeface="Arial MT"/>
                <a:cs typeface="Arial MT"/>
              </a:rPr>
              <a:t>R</a:t>
            </a:r>
            <a:r>
              <a:rPr sz="1200" dirty="0">
                <a:latin typeface="Arial MT"/>
                <a:cs typeface="Arial MT"/>
              </a:rPr>
              <a:t>Y</a:t>
            </a:r>
            <a:r>
              <a:rPr sz="1200" spc="-5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2023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400" y="349417"/>
            <a:ext cx="5323332" cy="20436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5650" y="551179"/>
            <a:ext cx="81540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dirty="0">
                <a:latin typeface="Arial"/>
                <a:cs typeface="Arial"/>
              </a:rPr>
              <a:t>INFRASTRUCTURE</a:t>
            </a:r>
            <a:r>
              <a:rPr sz="3600" i="1" spc="-45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AND</a:t>
            </a:r>
            <a:r>
              <a:rPr sz="3600" i="1" spc="-45" dirty="0">
                <a:latin typeface="Arial"/>
                <a:cs typeface="Arial"/>
              </a:rPr>
              <a:t> </a:t>
            </a:r>
            <a:r>
              <a:rPr sz="3600" i="1" spc="-5" dirty="0">
                <a:latin typeface="Arial"/>
                <a:cs typeface="Arial"/>
              </a:rPr>
              <a:t>EQUIPMENT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53380" y="1609344"/>
            <a:ext cx="4601210" cy="3921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035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In</a:t>
            </a:r>
            <a:r>
              <a:rPr sz="17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our</a:t>
            </a:r>
            <a:r>
              <a:rPr sz="1700" spc="-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facilities</a:t>
            </a:r>
            <a:r>
              <a:rPr sz="1700" spc="-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you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 will</a:t>
            </a:r>
            <a:r>
              <a:rPr sz="1700" spc="-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find: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>
              <a:latin typeface="Arial MT"/>
              <a:cs typeface="Arial MT"/>
            </a:endParaRPr>
          </a:p>
          <a:p>
            <a:pPr marL="194945" marR="5080" indent="-182880">
              <a:lnSpc>
                <a:spcPts val="2020"/>
              </a:lnSpc>
              <a:spcBef>
                <a:spcPts val="5"/>
              </a:spcBef>
              <a:buClr>
                <a:srgbClr val="A6B727"/>
              </a:buClr>
              <a:buSzPct val="76470"/>
              <a:buFont typeface="Corbel"/>
              <a:buChar char="•"/>
              <a:tabLst>
                <a:tab pos="195580" algn="l"/>
              </a:tabLst>
            </a:pP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Nursery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with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a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production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capacity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 of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378,000 </a:t>
            </a:r>
            <a:r>
              <a:rPr sz="1700" spc="-45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seedlings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-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300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Ha</a:t>
            </a:r>
            <a:endParaRPr sz="1700">
              <a:latin typeface="Arial MT"/>
              <a:cs typeface="Arial MT"/>
            </a:endParaRPr>
          </a:p>
          <a:p>
            <a:pPr marL="195580" indent="-182880">
              <a:lnSpc>
                <a:spcPts val="2020"/>
              </a:lnSpc>
              <a:buClr>
                <a:srgbClr val="A6B727"/>
              </a:buClr>
              <a:buSzPct val="76470"/>
              <a:buFont typeface="Corbel"/>
              <a:buChar char="•"/>
              <a:tabLst>
                <a:tab pos="195580" algn="l"/>
              </a:tabLst>
            </a:pP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Fertilizer</a:t>
            </a:r>
            <a:r>
              <a:rPr sz="1700" spc="-2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warehouse.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2014"/>
              </a:lnSpc>
              <a:spcBef>
                <a:spcPts val="70"/>
              </a:spcBef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Agrochemical</a:t>
            </a:r>
            <a:r>
              <a:rPr sz="1700" spc="-1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warehouse.</a:t>
            </a:r>
            <a:endParaRPr sz="1700">
              <a:latin typeface="Arial MT"/>
              <a:cs typeface="Arial MT"/>
            </a:endParaRPr>
          </a:p>
          <a:p>
            <a:pPr marL="195580" marR="400685" indent="-182880">
              <a:lnSpc>
                <a:spcPts val="2090"/>
              </a:lnSpc>
              <a:spcBef>
                <a:spcPts val="5"/>
              </a:spcBef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Warehouses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of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hand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tools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 and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machinery </a:t>
            </a:r>
            <a:r>
              <a:rPr sz="1700" spc="-459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accessories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1910"/>
              </a:lnSpc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Fuel</a:t>
            </a:r>
            <a:r>
              <a:rPr sz="1700" spc="-4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cellar.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2014"/>
              </a:lnSpc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Camping</a:t>
            </a:r>
            <a:r>
              <a:rPr sz="1700" spc="-3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area.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2014"/>
              </a:lnSpc>
              <a:spcBef>
                <a:spcPts val="70"/>
              </a:spcBef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House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accommodation</a:t>
            </a:r>
            <a:r>
              <a:rPr sz="1700" spc="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and</a:t>
            </a:r>
            <a:r>
              <a:rPr sz="1700" spc="1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bathrooms.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2014"/>
              </a:lnSpc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kiosk.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2030"/>
              </a:lnSpc>
              <a:spcBef>
                <a:spcPts val="50"/>
              </a:spcBef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dirty="0">
                <a:solidFill>
                  <a:srgbClr val="404040"/>
                </a:solidFill>
                <a:latin typeface="Arial MT"/>
                <a:cs typeface="Arial MT"/>
              </a:rPr>
              <a:t>Eco</a:t>
            </a:r>
            <a:r>
              <a:rPr sz="1700" spc="-3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Arial MT"/>
                <a:cs typeface="Arial MT"/>
              </a:rPr>
              <a:t>point.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2005"/>
              </a:lnSpc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spc="-10" dirty="0">
                <a:solidFill>
                  <a:srgbClr val="404040"/>
                </a:solidFill>
                <a:latin typeface="Arial MT"/>
                <a:cs typeface="Arial MT"/>
              </a:rPr>
              <a:t>Tractors.</a:t>
            </a:r>
            <a:endParaRPr sz="1700">
              <a:latin typeface="Arial MT"/>
              <a:cs typeface="Arial MT"/>
            </a:endParaRPr>
          </a:p>
          <a:p>
            <a:pPr marL="196215" indent="-182880">
              <a:lnSpc>
                <a:spcPts val="2014"/>
              </a:lnSpc>
              <a:buClr>
                <a:srgbClr val="A6B727"/>
              </a:buClr>
              <a:buSzPct val="76470"/>
              <a:buFont typeface="Corbel"/>
              <a:buChar char="•"/>
              <a:tabLst>
                <a:tab pos="196215" algn="l"/>
              </a:tabLst>
            </a:pPr>
            <a:r>
              <a:rPr sz="1700" spc="-15" dirty="0">
                <a:solidFill>
                  <a:srgbClr val="404040"/>
                </a:solidFill>
                <a:latin typeface="Arial MT"/>
                <a:cs typeface="Arial MT"/>
              </a:rPr>
              <a:t>Agroindustrial</a:t>
            </a:r>
            <a:r>
              <a:rPr sz="1700" spc="-6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15" dirty="0">
                <a:solidFill>
                  <a:srgbClr val="404040"/>
                </a:solidFill>
                <a:latin typeface="Arial MT"/>
                <a:cs typeface="Arial MT"/>
              </a:rPr>
              <a:t>machinery</a:t>
            </a:r>
            <a:r>
              <a:rPr sz="1700" spc="-45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10" dirty="0">
                <a:solidFill>
                  <a:srgbClr val="404040"/>
                </a:solidFill>
                <a:latin typeface="Arial MT"/>
                <a:cs typeface="Arial MT"/>
              </a:rPr>
              <a:t>and</a:t>
            </a:r>
            <a:r>
              <a:rPr sz="1700" spc="-40" dirty="0">
                <a:solidFill>
                  <a:srgbClr val="404040"/>
                </a:solidFill>
                <a:latin typeface="Arial MT"/>
                <a:cs typeface="Arial MT"/>
              </a:rPr>
              <a:t> </a:t>
            </a:r>
            <a:r>
              <a:rPr sz="1700" spc="-15" dirty="0">
                <a:solidFill>
                  <a:srgbClr val="404040"/>
                </a:solidFill>
                <a:latin typeface="Arial MT"/>
                <a:cs typeface="Arial MT"/>
              </a:rPr>
              <a:t>vehicles.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119" y="1531618"/>
            <a:ext cx="11743690" cy="5120640"/>
            <a:chOff x="206119" y="1531618"/>
            <a:chExt cx="11743690" cy="51206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3354" y="1531618"/>
              <a:ext cx="4558283" cy="39364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49115" y="465835"/>
            <a:ext cx="4612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10" dirty="0">
                <a:latin typeface="Arial"/>
                <a:cs typeface="Arial"/>
              </a:rPr>
              <a:t>WOOD</a:t>
            </a:r>
            <a:r>
              <a:rPr sz="3600" i="1" spc="-80" dirty="0">
                <a:latin typeface="Arial"/>
                <a:cs typeface="Arial"/>
              </a:rPr>
              <a:t> </a:t>
            </a:r>
            <a:r>
              <a:rPr sz="3600" i="1" spc="-10" dirty="0">
                <a:latin typeface="Arial"/>
                <a:cs typeface="Arial"/>
              </a:rPr>
              <a:t>AVAILABILITY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6119" y="1618297"/>
            <a:ext cx="11743690" cy="5033645"/>
            <a:chOff x="206119" y="1618297"/>
            <a:chExt cx="11743690" cy="50336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644" y="5767576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4083" y="1623060"/>
              <a:ext cx="5171440" cy="3142615"/>
            </a:xfrm>
            <a:custGeom>
              <a:avLst/>
              <a:gdLst/>
              <a:ahLst/>
              <a:cxnLst/>
              <a:rect l="l" t="t" r="r" b="b"/>
              <a:pathLst>
                <a:path w="5171440" h="3142615">
                  <a:moveTo>
                    <a:pt x="0" y="348995"/>
                  </a:moveTo>
                  <a:lnTo>
                    <a:pt x="5170932" y="348995"/>
                  </a:lnTo>
                </a:path>
                <a:path w="5171440" h="3142615">
                  <a:moveTo>
                    <a:pt x="0" y="0"/>
                  </a:moveTo>
                  <a:lnTo>
                    <a:pt x="5170932" y="0"/>
                  </a:lnTo>
                </a:path>
                <a:path w="5171440" h="3142615">
                  <a:moveTo>
                    <a:pt x="0" y="3142488"/>
                  </a:moveTo>
                  <a:lnTo>
                    <a:pt x="222503" y="3142488"/>
                  </a:lnTo>
                </a:path>
                <a:path w="5171440" h="3142615">
                  <a:moveTo>
                    <a:pt x="423672" y="3142488"/>
                  </a:moveTo>
                  <a:lnTo>
                    <a:pt x="868679" y="3142488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56586" y="4486655"/>
              <a:ext cx="201295" cy="628015"/>
            </a:xfrm>
            <a:custGeom>
              <a:avLst/>
              <a:gdLst/>
              <a:ahLst/>
              <a:cxnLst/>
              <a:rect l="l" t="t" r="r" b="b"/>
              <a:pathLst>
                <a:path w="201294" h="628014">
                  <a:moveTo>
                    <a:pt x="201169" y="0"/>
                  </a:moveTo>
                  <a:lnTo>
                    <a:pt x="0" y="0"/>
                  </a:lnTo>
                  <a:lnTo>
                    <a:pt x="0" y="627889"/>
                  </a:lnTo>
                  <a:lnTo>
                    <a:pt x="201169" y="627889"/>
                  </a:lnTo>
                  <a:lnTo>
                    <a:pt x="201169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4083" y="3718560"/>
              <a:ext cx="1515110" cy="1047115"/>
            </a:xfrm>
            <a:custGeom>
              <a:avLst/>
              <a:gdLst/>
              <a:ahLst/>
              <a:cxnLst/>
              <a:rect l="l" t="t" r="r" b="b"/>
              <a:pathLst>
                <a:path w="1515110" h="1047114">
                  <a:moveTo>
                    <a:pt x="1071372" y="1046989"/>
                  </a:moveTo>
                  <a:lnTo>
                    <a:pt x="1514855" y="1046989"/>
                  </a:lnTo>
                </a:path>
                <a:path w="1515110" h="1047114">
                  <a:moveTo>
                    <a:pt x="1071372" y="697991"/>
                  </a:moveTo>
                  <a:lnTo>
                    <a:pt x="1514855" y="697991"/>
                  </a:lnTo>
                </a:path>
                <a:path w="1515110" h="1047114">
                  <a:moveTo>
                    <a:pt x="0" y="348995"/>
                  </a:moveTo>
                  <a:lnTo>
                    <a:pt x="868679" y="348995"/>
                  </a:lnTo>
                </a:path>
                <a:path w="1515110" h="1047114">
                  <a:moveTo>
                    <a:pt x="1071372" y="348995"/>
                  </a:moveTo>
                  <a:lnTo>
                    <a:pt x="1514855" y="348995"/>
                  </a:lnTo>
                </a:path>
                <a:path w="1515110" h="1047114">
                  <a:moveTo>
                    <a:pt x="0" y="0"/>
                  </a:moveTo>
                  <a:lnTo>
                    <a:pt x="868679" y="0"/>
                  </a:lnTo>
                </a:path>
                <a:path w="1515110" h="1047114">
                  <a:moveTo>
                    <a:pt x="1071372" y="0"/>
                  </a:moveTo>
                  <a:lnTo>
                    <a:pt x="1514855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02762" y="3506724"/>
              <a:ext cx="203200" cy="1607820"/>
            </a:xfrm>
            <a:custGeom>
              <a:avLst/>
              <a:gdLst/>
              <a:ahLst/>
              <a:cxnLst/>
              <a:rect l="l" t="t" r="r" b="b"/>
              <a:pathLst>
                <a:path w="203200" h="1607820">
                  <a:moveTo>
                    <a:pt x="202692" y="0"/>
                  </a:moveTo>
                  <a:lnTo>
                    <a:pt x="0" y="0"/>
                  </a:lnTo>
                  <a:lnTo>
                    <a:pt x="0" y="1607820"/>
                  </a:lnTo>
                  <a:lnTo>
                    <a:pt x="202692" y="1607820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34083" y="3019044"/>
              <a:ext cx="2161540" cy="1746885"/>
            </a:xfrm>
            <a:custGeom>
              <a:avLst/>
              <a:gdLst/>
              <a:ahLst/>
              <a:cxnLst/>
              <a:rect l="l" t="t" r="r" b="b"/>
              <a:pathLst>
                <a:path w="2161540" h="1746885">
                  <a:moveTo>
                    <a:pt x="1717548" y="1746503"/>
                  </a:moveTo>
                  <a:lnTo>
                    <a:pt x="2161031" y="1746503"/>
                  </a:lnTo>
                </a:path>
                <a:path w="2161540" h="1746885">
                  <a:moveTo>
                    <a:pt x="1717548" y="1397507"/>
                  </a:moveTo>
                  <a:lnTo>
                    <a:pt x="2161031" y="1397507"/>
                  </a:lnTo>
                </a:path>
                <a:path w="2161540" h="1746885">
                  <a:moveTo>
                    <a:pt x="1717548" y="1048511"/>
                  </a:moveTo>
                  <a:lnTo>
                    <a:pt x="2161031" y="1048511"/>
                  </a:lnTo>
                </a:path>
                <a:path w="2161540" h="1746885">
                  <a:moveTo>
                    <a:pt x="1717548" y="699515"/>
                  </a:moveTo>
                  <a:lnTo>
                    <a:pt x="2161031" y="699515"/>
                  </a:lnTo>
                </a:path>
                <a:path w="2161540" h="1746885">
                  <a:moveTo>
                    <a:pt x="0" y="350519"/>
                  </a:moveTo>
                  <a:lnTo>
                    <a:pt x="1514855" y="350519"/>
                  </a:lnTo>
                </a:path>
                <a:path w="2161540" h="1746885">
                  <a:moveTo>
                    <a:pt x="1717548" y="350519"/>
                  </a:moveTo>
                  <a:lnTo>
                    <a:pt x="2161031" y="350519"/>
                  </a:lnTo>
                </a:path>
                <a:path w="2161540" h="1746885">
                  <a:moveTo>
                    <a:pt x="0" y="0"/>
                  </a:moveTo>
                  <a:lnTo>
                    <a:pt x="1514855" y="0"/>
                  </a:lnTo>
                </a:path>
                <a:path w="2161540" h="1746885">
                  <a:moveTo>
                    <a:pt x="1717548" y="0"/>
                  </a:moveTo>
                  <a:lnTo>
                    <a:pt x="2161031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48939" y="2959608"/>
              <a:ext cx="203200" cy="2155190"/>
            </a:xfrm>
            <a:custGeom>
              <a:avLst/>
              <a:gdLst/>
              <a:ahLst/>
              <a:cxnLst/>
              <a:rect l="l" t="t" r="r" b="b"/>
              <a:pathLst>
                <a:path w="203200" h="2155190">
                  <a:moveTo>
                    <a:pt x="202692" y="0"/>
                  </a:moveTo>
                  <a:lnTo>
                    <a:pt x="0" y="0"/>
                  </a:lnTo>
                  <a:lnTo>
                    <a:pt x="0" y="2154936"/>
                  </a:lnTo>
                  <a:lnTo>
                    <a:pt x="202692" y="215493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34083" y="2321052"/>
              <a:ext cx="5171440" cy="2444750"/>
            </a:xfrm>
            <a:custGeom>
              <a:avLst/>
              <a:gdLst/>
              <a:ahLst/>
              <a:cxnLst/>
              <a:rect l="l" t="t" r="r" b="b"/>
              <a:pathLst>
                <a:path w="5171440" h="2444750">
                  <a:moveTo>
                    <a:pt x="2363724" y="2444496"/>
                  </a:moveTo>
                  <a:lnTo>
                    <a:pt x="2807207" y="2444496"/>
                  </a:lnTo>
                </a:path>
                <a:path w="5171440" h="2444750">
                  <a:moveTo>
                    <a:pt x="2363724" y="2095500"/>
                  </a:moveTo>
                  <a:lnTo>
                    <a:pt x="2807207" y="2095500"/>
                  </a:lnTo>
                </a:path>
                <a:path w="5171440" h="2444750">
                  <a:moveTo>
                    <a:pt x="2363724" y="1746504"/>
                  </a:moveTo>
                  <a:lnTo>
                    <a:pt x="4101083" y="1746504"/>
                  </a:lnTo>
                </a:path>
                <a:path w="5171440" h="2444750">
                  <a:moveTo>
                    <a:pt x="2363724" y="1397508"/>
                  </a:moveTo>
                  <a:lnTo>
                    <a:pt x="4101083" y="1397508"/>
                  </a:lnTo>
                </a:path>
                <a:path w="5171440" h="2444750">
                  <a:moveTo>
                    <a:pt x="2363724" y="1048512"/>
                  </a:moveTo>
                  <a:lnTo>
                    <a:pt x="4101083" y="1048512"/>
                  </a:lnTo>
                </a:path>
                <a:path w="5171440" h="2444750">
                  <a:moveTo>
                    <a:pt x="2363724" y="697992"/>
                  </a:moveTo>
                  <a:lnTo>
                    <a:pt x="5170932" y="697992"/>
                  </a:lnTo>
                </a:path>
                <a:path w="5171440" h="2444750">
                  <a:moveTo>
                    <a:pt x="0" y="348996"/>
                  </a:moveTo>
                  <a:lnTo>
                    <a:pt x="2161031" y="348996"/>
                  </a:lnTo>
                </a:path>
                <a:path w="5171440" h="2444750">
                  <a:moveTo>
                    <a:pt x="2363724" y="348996"/>
                  </a:moveTo>
                  <a:lnTo>
                    <a:pt x="5170932" y="348996"/>
                  </a:lnTo>
                </a:path>
                <a:path w="5171440" h="2444750">
                  <a:moveTo>
                    <a:pt x="0" y="0"/>
                  </a:moveTo>
                  <a:lnTo>
                    <a:pt x="2161031" y="0"/>
                  </a:lnTo>
                </a:path>
                <a:path w="5171440" h="2444750">
                  <a:moveTo>
                    <a:pt x="2363724" y="0"/>
                  </a:moveTo>
                  <a:lnTo>
                    <a:pt x="517093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5115" y="2097024"/>
              <a:ext cx="203200" cy="3017520"/>
            </a:xfrm>
            <a:custGeom>
              <a:avLst/>
              <a:gdLst/>
              <a:ahLst/>
              <a:cxnLst/>
              <a:rect l="l" t="t" r="r" b="b"/>
              <a:pathLst>
                <a:path w="203200" h="3017520">
                  <a:moveTo>
                    <a:pt x="202690" y="0"/>
                  </a:moveTo>
                  <a:lnTo>
                    <a:pt x="0" y="0"/>
                  </a:lnTo>
                  <a:lnTo>
                    <a:pt x="0" y="3017520"/>
                  </a:lnTo>
                  <a:lnTo>
                    <a:pt x="202690" y="3017520"/>
                  </a:lnTo>
                  <a:lnTo>
                    <a:pt x="20269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43984" y="4416552"/>
              <a:ext cx="1091565" cy="349250"/>
            </a:xfrm>
            <a:custGeom>
              <a:avLst/>
              <a:gdLst/>
              <a:ahLst/>
              <a:cxnLst/>
              <a:rect l="l" t="t" r="r" b="b"/>
              <a:pathLst>
                <a:path w="1091564" h="349250">
                  <a:moveTo>
                    <a:pt x="0" y="348996"/>
                  </a:moveTo>
                  <a:lnTo>
                    <a:pt x="1091184" y="348996"/>
                  </a:lnTo>
                </a:path>
                <a:path w="1091564" h="349250">
                  <a:moveTo>
                    <a:pt x="0" y="0"/>
                  </a:moveTo>
                  <a:lnTo>
                    <a:pt x="1091184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41292" y="4120908"/>
              <a:ext cx="848994" cy="993775"/>
            </a:xfrm>
            <a:custGeom>
              <a:avLst/>
              <a:gdLst/>
              <a:ahLst/>
              <a:cxnLst/>
              <a:rect l="l" t="t" r="r" b="b"/>
              <a:pathLst>
                <a:path w="848995" h="993775">
                  <a:moveTo>
                    <a:pt x="202666" y="0"/>
                  </a:moveTo>
                  <a:lnTo>
                    <a:pt x="0" y="0"/>
                  </a:lnTo>
                  <a:lnTo>
                    <a:pt x="0" y="993635"/>
                  </a:lnTo>
                  <a:lnTo>
                    <a:pt x="202666" y="993635"/>
                  </a:lnTo>
                  <a:lnTo>
                    <a:pt x="202666" y="0"/>
                  </a:lnTo>
                  <a:close/>
                </a:path>
                <a:path w="848995" h="993775">
                  <a:moveTo>
                    <a:pt x="848842" y="719315"/>
                  </a:moveTo>
                  <a:lnTo>
                    <a:pt x="646163" y="719315"/>
                  </a:lnTo>
                  <a:lnTo>
                    <a:pt x="646163" y="993635"/>
                  </a:lnTo>
                  <a:lnTo>
                    <a:pt x="848842" y="993635"/>
                  </a:lnTo>
                  <a:lnTo>
                    <a:pt x="848842" y="719315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37859" y="3369564"/>
              <a:ext cx="867410" cy="1396365"/>
            </a:xfrm>
            <a:custGeom>
              <a:avLst/>
              <a:gdLst/>
              <a:ahLst/>
              <a:cxnLst/>
              <a:rect l="l" t="t" r="r" b="b"/>
              <a:pathLst>
                <a:path w="867409" h="1396364">
                  <a:moveTo>
                    <a:pt x="0" y="1395985"/>
                  </a:moveTo>
                  <a:lnTo>
                    <a:pt x="443484" y="1395985"/>
                  </a:lnTo>
                </a:path>
                <a:path w="867409" h="1396364">
                  <a:moveTo>
                    <a:pt x="0" y="1046989"/>
                  </a:moveTo>
                  <a:lnTo>
                    <a:pt x="443484" y="1046989"/>
                  </a:lnTo>
                </a:path>
                <a:path w="867409" h="1396364">
                  <a:moveTo>
                    <a:pt x="0" y="697992"/>
                  </a:moveTo>
                  <a:lnTo>
                    <a:pt x="443484" y="697992"/>
                  </a:lnTo>
                </a:path>
                <a:path w="867409" h="1396364">
                  <a:moveTo>
                    <a:pt x="0" y="348996"/>
                  </a:moveTo>
                  <a:lnTo>
                    <a:pt x="867157" y="348996"/>
                  </a:lnTo>
                </a:path>
                <a:path w="867409" h="1396364">
                  <a:moveTo>
                    <a:pt x="0" y="0"/>
                  </a:moveTo>
                  <a:lnTo>
                    <a:pt x="867157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35166" y="3107436"/>
              <a:ext cx="203200" cy="2007235"/>
            </a:xfrm>
            <a:custGeom>
              <a:avLst/>
              <a:gdLst/>
              <a:ahLst/>
              <a:cxnLst/>
              <a:rect l="l" t="t" r="r" b="b"/>
              <a:pathLst>
                <a:path w="203200" h="2007235">
                  <a:moveTo>
                    <a:pt x="202690" y="0"/>
                  </a:moveTo>
                  <a:lnTo>
                    <a:pt x="0" y="0"/>
                  </a:lnTo>
                  <a:lnTo>
                    <a:pt x="0" y="2007108"/>
                  </a:lnTo>
                  <a:lnTo>
                    <a:pt x="202690" y="2007108"/>
                  </a:lnTo>
                  <a:lnTo>
                    <a:pt x="20269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84035" y="4067554"/>
              <a:ext cx="220979" cy="698500"/>
            </a:xfrm>
            <a:custGeom>
              <a:avLst/>
              <a:gdLst/>
              <a:ahLst/>
              <a:cxnLst/>
              <a:rect l="l" t="t" r="r" b="b"/>
              <a:pathLst>
                <a:path w="220979" h="698500">
                  <a:moveTo>
                    <a:pt x="0" y="697992"/>
                  </a:moveTo>
                  <a:lnTo>
                    <a:pt x="220980" y="697992"/>
                  </a:lnTo>
                </a:path>
                <a:path w="220979" h="698500">
                  <a:moveTo>
                    <a:pt x="0" y="348996"/>
                  </a:moveTo>
                  <a:lnTo>
                    <a:pt x="220980" y="348996"/>
                  </a:lnTo>
                </a:path>
                <a:path w="220979" h="698500">
                  <a:moveTo>
                    <a:pt x="0" y="0"/>
                  </a:moveTo>
                  <a:lnTo>
                    <a:pt x="22098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81342" y="3849624"/>
              <a:ext cx="203200" cy="1264920"/>
            </a:xfrm>
            <a:custGeom>
              <a:avLst/>
              <a:gdLst/>
              <a:ahLst/>
              <a:cxnLst/>
              <a:rect l="l" t="t" r="r" b="b"/>
              <a:pathLst>
                <a:path w="203200" h="1264920">
                  <a:moveTo>
                    <a:pt x="202690" y="0"/>
                  </a:moveTo>
                  <a:lnTo>
                    <a:pt x="0" y="0"/>
                  </a:lnTo>
                  <a:lnTo>
                    <a:pt x="0" y="1264920"/>
                  </a:lnTo>
                  <a:lnTo>
                    <a:pt x="202690" y="1264920"/>
                  </a:lnTo>
                  <a:lnTo>
                    <a:pt x="20269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34083" y="5114544"/>
              <a:ext cx="5171440" cy="0"/>
            </a:xfrm>
            <a:custGeom>
              <a:avLst/>
              <a:gdLst/>
              <a:ahLst/>
              <a:cxnLst/>
              <a:rect l="l" t="t" r="r" b="b"/>
              <a:pathLst>
                <a:path w="5171440">
                  <a:moveTo>
                    <a:pt x="0" y="0"/>
                  </a:moveTo>
                  <a:lnTo>
                    <a:pt x="517093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55128" y="1502155"/>
            <a:ext cx="5725160" cy="399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200.000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180.000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160.000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140.000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120.000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100.000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 MT"/>
              <a:cs typeface="Arial MT"/>
            </a:endParaRPr>
          </a:p>
          <a:p>
            <a:pPr marL="95885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80.000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50">
              <a:latin typeface="Arial MT"/>
              <a:cs typeface="Arial MT"/>
            </a:endParaRPr>
          </a:p>
          <a:p>
            <a:pPr marL="95885">
              <a:lnSpc>
                <a:spcPct val="100000"/>
              </a:lnSpc>
              <a:spcBef>
                <a:spcPts val="5"/>
              </a:spcBef>
              <a:tabLst>
                <a:tab pos="1547495" algn="l"/>
              </a:tabLst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60.000  </a:t>
            </a:r>
            <a:r>
              <a:rPr sz="1200" spc="-45" dirty="0">
                <a:solidFill>
                  <a:srgbClr val="575757"/>
                </a:solidFill>
                <a:latin typeface="Arial MT"/>
                <a:cs typeface="Arial MT"/>
              </a:rPr>
              <a:t> </a:t>
            </a:r>
            <a:r>
              <a:rPr sz="1200" u="sng" dirty="0">
                <a:solidFill>
                  <a:srgbClr val="575757"/>
                </a:solidFill>
                <a:uFill>
                  <a:solidFill>
                    <a:srgbClr val="D9D9D9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95885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40.000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 MT"/>
              <a:cs typeface="Arial MT"/>
            </a:endParaRPr>
          </a:p>
          <a:p>
            <a:pPr marL="95885">
              <a:lnSpc>
                <a:spcPct val="100000"/>
              </a:lnSpc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20.000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Arial MT"/>
              <a:cs typeface="Arial MT"/>
            </a:endParaRPr>
          </a:p>
          <a:p>
            <a:pPr marL="462280">
              <a:lnSpc>
                <a:spcPts val="1415"/>
              </a:lnSpc>
            </a:pP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0</a:t>
            </a:r>
            <a:endParaRPr sz="1200">
              <a:latin typeface="Arial MT"/>
              <a:cs typeface="Arial MT"/>
            </a:endParaRPr>
          </a:p>
          <a:p>
            <a:pPr marL="810895">
              <a:lnSpc>
                <a:spcPts val="1415"/>
              </a:lnSpc>
              <a:tabLst>
                <a:tab pos="1457325" algn="l"/>
                <a:tab pos="2103755" algn="l"/>
                <a:tab pos="2750185" algn="l"/>
                <a:tab pos="3397885" algn="l"/>
                <a:tab pos="4043679" algn="l"/>
                <a:tab pos="4690110" algn="l"/>
                <a:tab pos="5336540" algn="l"/>
              </a:tabLst>
            </a:pP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2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3	</a:t>
            </a: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2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4	</a:t>
            </a: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2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5	</a:t>
            </a: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2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6	</a:t>
            </a: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2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7	</a:t>
            </a: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2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8	</a:t>
            </a: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2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9	</a:t>
            </a:r>
            <a:r>
              <a:rPr sz="1200" spc="-10" dirty="0">
                <a:solidFill>
                  <a:srgbClr val="575757"/>
                </a:solidFill>
                <a:latin typeface="Arial MT"/>
                <a:cs typeface="Arial MT"/>
              </a:rPr>
              <a:t>2.0</a:t>
            </a:r>
            <a:r>
              <a:rPr sz="1200" spc="-20" dirty="0">
                <a:solidFill>
                  <a:srgbClr val="575757"/>
                </a:solidFill>
                <a:latin typeface="Arial MT"/>
                <a:cs typeface="Arial MT"/>
              </a:rPr>
              <a:t>3</a:t>
            </a:r>
            <a:r>
              <a:rPr sz="1200" dirty="0">
                <a:solidFill>
                  <a:srgbClr val="575757"/>
                </a:solidFill>
                <a:latin typeface="Arial MT"/>
                <a:cs typeface="Arial MT"/>
              </a:rPr>
              <a:t>0</a:t>
            </a:r>
            <a:endParaRPr sz="1200">
              <a:latin typeface="Arial MT"/>
              <a:cs typeface="Arial MT"/>
            </a:endParaRPr>
          </a:p>
        </p:txBody>
      </p:sp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7685151" y="1770126"/>
          <a:ext cx="2701925" cy="2961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259">
                <a:tc>
                  <a:txBody>
                    <a:bodyPr/>
                    <a:lstStyle/>
                    <a:p>
                      <a:pPr marL="365125">
                        <a:lnSpc>
                          <a:spcPts val="1950"/>
                        </a:lnSpc>
                      </a:pPr>
                      <a:r>
                        <a:rPr sz="1700" b="1" spc="-10" dirty="0">
                          <a:latin typeface="Calibri"/>
                          <a:cs typeface="Calibri"/>
                        </a:rPr>
                        <a:t>YEAR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537845">
                        <a:lnSpc>
                          <a:spcPts val="1950"/>
                        </a:lnSpc>
                      </a:pPr>
                      <a:r>
                        <a:rPr sz="1700" b="1" spc="-30" dirty="0">
                          <a:latin typeface="Calibri"/>
                          <a:cs typeface="Calibri"/>
                        </a:rPr>
                        <a:t>TONS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31">
                <a:tc>
                  <a:txBody>
                    <a:bodyPr/>
                    <a:lstStyle/>
                    <a:p>
                      <a:pPr marL="350520">
                        <a:lnSpc>
                          <a:spcPts val="1939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2.023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39"/>
                        </a:lnSpc>
                      </a:pPr>
                      <a:r>
                        <a:rPr sz="1700" spc="-60" dirty="0">
                          <a:latin typeface="Calibri"/>
                          <a:cs typeface="Calibri"/>
                        </a:rPr>
                        <a:t>35.970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marL="350520">
                        <a:lnSpc>
                          <a:spcPts val="1950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2.024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50"/>
                        </a:lnSpc>
                      </a:pPr>
                      <a:r>
                        <a:rPr sz="1700" spc="-55" dirty="0">
                          <a:latin typeface="Calibri"/>
                          <a:cs typeface="Calibri"/>
                        </a:rPr>
                        <a:t>92.106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132">
                <a:tc>
                  <a:txBody>
                    <a:bodyPr/>
                    <a:lstStyle/>
                    <a:p>
                      <a:pPr marL="350520">
                        <a:lnSpc>
                          <a:spcPts val="1935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2.025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35"/>
                        </a:lnSpc>
                      </a:pPr>
                      <a:r>
                        <a:rPr sz="1700" spc="-60" dirty="0">
                          <a:latin typeface="Calibri"/>
                          <a:cs typeface="Calibri"/>
                        </a:rPr>
                        <a:t>123.450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58">
                <a:tc>
                  <a:txBody>
                    <a:bodyPr/>
                    <a:lstStyle/>
                    <a:p>
                      <a:pPr marL="350520">
                        <a:lnSpc>
                          <a:spcPts val="1950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2.026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50"/>
                        </a:lnSpc>
                      </a:pPr>
                      <a:r>
                        <a:rPr sz="1700" spc="-55" dirty="0">
                          <a:latin typeface="Calibri"/>
                          <a:cs typeface="Calibri"/>
                        </a:rPr>
                        <a:t>172.830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132">
                <a:tc>
                  <a:txBody>
                    <a:bodyPr/>
                    <a:lstStyle/>
                    <a:p>
                      <a:pPr marL="350520">
                        <a:lnSpc>
                          <a:spcPts val="1935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2.027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35"/>
                        </a:lnSpc>
                      </a:pPr>
                      <a:r>
                        <a:rPr sz="1700" spc="-55" dirty="0">
                          <a:latin typeface="Calibri"/>
                          <a:cs typeface="Calibri"/>
                        </a:rPr>
                        <a:t>56.963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58">
                <a:tc>
                  <a:txBody>
                    <a:bodyPr/>
                    <a:lstStyle/>
                    <a:p>
                      <a:pPr marL="350520">
                        <a:lnSpc>
                          <a:spcPts val="1950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2.028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50"/>
                        </a:lnSpc>
                      </a:pPr>
                      <a:r>
                        <a:rPr sz="1700" spc="-55" dirty="0">
                          <a:latin typeface="Calibri"/>
                          <a:cs typeface="Calibri"/>
                        </a:rPr>
                        <a:t>15.750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131">
                <a:tc>
                  <a:txBody>
                    <a:bodyPr/>
                    <a:lstStyle/>
                    <a:p>
                      <a:pPr marL="350520">
                        <a:lnSpc>
                          <a:spcPts val="1935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2.029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35"/>
                        </a:lnSpc>
                      </a:pPr>
                      <a:r>
                        <a:rPr sz="1700" spc="-55" dirty="0">
                          <a:latin typeface="Calibri"/>
                          <a:cs typeface="Calibri"/>
                        </a:rPr>
                        <a:t>114.975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marL="350520">
                        <a:lnSpc>
                          <a:spcPts val="1945"/>
                        </a:lnSpc>
                      </a:pPr>
                      <a:r>
                        <a:rPr sz="1700" spc="-45" dirty="0">
                          <a:latin typeface="Calibri"/>
                          <a:cs typeface="Calibri"/>
                        </a:rPr>
                        <a:t>2.030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45"/>
                        </a:lnSpc>
                      </a:pPr>
                      <a:r>
                        <a:rPr sz="1700" spc="-60" dirty="0">
                          <a:latin typeface="Calibri"/>
                          <a:cs typeface="Calibri"/>
                        </a:rPr>
                        <a:t>72.450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131">
                <a:tc>
                  <a:txBody>
                    <a:bodyPr/>
                    <a:lstStyle/>
                    <a:p>
                      <a:pPr marL="549275">
                        <a:lnSpc>
                          <a:spcPts val="1935"/>
                        </a:lnSpc>
                      </a:pPr>
                      <a:r>
                        <a:rPr sz="1700" spc="-15" dirty="0">
                          <a:latin typeface="Calibri"/>
                          <a:cs typeface="Calibri"/>
                        </a:rPr>
                        <a:t>TOTALS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935"/>
                        </a:lnSpc>
                      </a:pPr>
                      <a:r>
                        <a:rPr sz="1700" spc="-55" dirty="0">
                          <a:latin typeface="Calibri"/>
                          <a:cs typeface="Calibri"/>
                        </a:rPr>
                        <a:t>684.494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4" name="object 24"/>
          <p:cNvSpPr/>
          <p:nvPr/>
        </p:nvSpPr>
        <p:spPr>
          <a:xfrm>
            <a:off x="7694676" y="2073909"/>
            <a:ext cx="2673350" cy="2647950"/>
          </a:xfrm>
          <a:custGeom>
            <a:avLst/>
            <a:gdLst/>
            <a:ahLst/>
            <a:cxnLst/>
            <a:rect l="l" t="t" r="r" b="b"/>
            <a:pathLst>
              <a:path w="2673350" h="2647950">
                <a:moveTo>
                  <a:pt x="2672956" y="0"/>
                </a:moveTo>
                <a:lnTo>
                  <a:pt x="1296924" y="0"/>
                </a:lnTo>
                <a:lnTo>
                  <a:pt x="0" y="0"/>
                </a:lnTo>
                <a:lnTo>
                  <a:pt x="0" y="294132"/>
                </a:lnTo>
                <a:lnTo>
                  <a:pt x="0" y="2647696"/>
                </a:lnTo>
                <a:lnTo>
                  <a:pt x="1296924" y="2647696"/>
                </a:lnTo>
                <a:lnTo>
                  <a:pt x="2672956" y="2647696"/>
                </a:lnTo>
                <a:lnTo>
                  <a:pt x="2672956" y="2353564"/>
                </a:lnTo>
                <a:lnTo>
                  <a:pt x="2672956" y="2059305"/>
                </a:lnTo>
                <a:lnTo>
                  <a:pt x="2672956" y="294132"/>
                </a:lnTo>
                <a:lnTo>
                  <a:pt x="26729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19" y="243840"/>
            <a:ext cx="11750040" cy="6408420"/>
            <a:chOff x="206119" y="243840"/>
            <a:chExt cx="11750040" cy="6408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5"/>
              <a:ext cx="1706878" cy="87477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400" y="1905000"/>
            <a:ext cx="4038600" cy="37999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4400" y="1964565"/>
            <a:ext cx="3608704" cy="370923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91269" y="783843"/>
            <a:ext cx="6151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92D050"/>
                </a:solidFill>
                <a:latin typeface="Calibri"/>
                <a:cs typeface="Calibri"/>
              </a:rPr>
              <a:t>Our</a:t>
            </a:r>
            <a:r>
              <a:rPr b="1" spc="-2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2D050"/>
                </a:solidFill>
                <a:latin typeface="Calibri"/>
                <a:cs typeface="Calibri"/>
              </a:rPr>
              <a:t>River</a:t>
            </a:r>
            <a:r>
              <a:rPr b="1" spc="-1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92D050"/>
                </a:solidFill>
                <a:latin typeface="Calibri"/>
                <a:cs typeface="Calibri"/>
              </a:rPr>
              <a:t>Logistics</a:t>
            </a:r>
            <a:r>
              <a:rPr b="1" spc="-20" dirty="0">
                <a:solidFill>
                  <a:srgbClr val="92D050"/>
                </a:solidFill>
                <a:latin typeface="Calibri"/>
                <a:cs typeface="Calibri"/>
              </a:rPr>
              <a:t> Operation</a:t>
            </a: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82000" y="2174999"/>
            <a:ext cx="3537584" cy="296026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1161" y="249936"/>
            <a:ext cx="9173210" cy="108331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 marR="5080" indent="694055">
              <a:lnSpc>
                <a:spcPct val="69300"/>
              </a:lnSpc>
              <a:spcBef>
                <a:spcPts val="1610"/>
              </a:spcBef>
            </a:pPr>
            <a:r>
              <a:rPr sz="4100" i="1" spc="-5" dirty="0">
                <a:latin typeface="Corbel"/>
                <a:cs typeface="Corbel"/>
              </a:rPr>
              <a:t>ESTABLISHMENT, </a:t>
            </a:r>
            <a:r>
              <a:rPr sz="4100" i="1" spc="-10" dirty="0">
                <a:latin typeface="Corbel"/>
                <a:cs typeface="Corbel"/>
              </a:rPr>
              <a:t>MAINTENANCE </a:t>
            </a:r>
            <a:r>
              <a:rPr sz="4100" i="1" spc="-5" dirty="0">
                <a:latin typeface="Corbel"/>
                <a:cs typeface="Corbel"/>
              </a:rPr>
              <a:t>AND </a:t>
            </a:r>
            <a:r>
              <a:rPr sz="4100" i="1" spc="-810" dirty="0">
                <a:latin typeface="Corbel"/>
                <a:cs typeface="Corbel"/>
              </a:rPr>
              <a:t> </a:t>
            </a:r>
            <a:r>
              <a:rPr sz="4100" i="1" spc="-5" dirty="0">
                <a:latin typeface="Corbel"/>
                <a:cs typeface="Corbel"/>
              </a:rPr>
              <a:t>MONITORING</a:t>
            </a:r>
            <a:r>
              <a:rPr sz="4100" i="1" spc="-20" dirty="0">
                <a:latin typeface="Corbel"/>
                <a:cs typeface="Corbel"/>
              </a:rPr>
              <a:t> </a:t>
            </a:r>
            <a:r>
              <a:rPr sz="4100" i="1" dirty="0">
                <a:latin typeface="Corbel"/>
                <a:cs typeface="Corbel"/>
              </a:rPr>
              <a:t>OF</a:t>
            </a:r>
            <a:r>
              <a:rPr sz="4100" i="1" spc="-15" dirty="0">
                <a:latin typeface="Corbel"/>
                <a:cs typeface="Corbel"/>
              </a:rPr>
              <a:t> </a:t>
            </a:r>
            <a:r>
              <a:rPr sz="4100" i="1" spc="-5" dirty="0">
                <a:latin typeface="Corbel"/>
                <a:cs typeface="Corbel"/>
              </a:rPr>
              <a:t>FOREST</a:t>
            </a:r>
            <a:r>
              <a:rPr sz="4100" i="1" spc="-15" dirty="0">
                <a:latin typeface="Corbel"/>
                <a:cs typeface="Corbel"/>
              </a:rPr>
              <a:t> </a:t>
            </a:r>
            <a:r>
              <a:rPr sz="4100" i="1" spc="-5" dirty="0">
                <a:latin typeface="Corbel"/>
                <a:cs typeface="Corbel"/>
              </a:rPr>
              <a:t>PLANTATIONS</a:t>
            </a:r>
            <a:endParaRPr sz="4100">
              <a:latin typeface="Corbel"/>
              <a:cs typeface="Corbe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6119" y="5713476"/>
            <a:ext cx="11743690" cy="938530"/>
            <a:chOff x="206119" y="5713476"/>
            <a:chExt cx="11743690" cy="9385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6"/>
              <a:ext cx="3008375" cy="9250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644" y="5767578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55648" y="1469136"/>
            <a:ext cx="8872728" cy="421690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19" y="243840"/>
            <a:ext cx="11750040" cy="6408420"/>
            <a:chOff x="206119" y="243840"/>
            <a:chExt cx="11750040" cy="6408420"/>
          </a:xfrm>
        </p:grpSpPr>
        <p:sp>
          <p:nvSpPr>
            <p:cNvPr id="3" name="object 3"/>
            <p:cNvSpPr/>
            <p:nvPr/>
          </p:nvSpPr>
          <p:spPr>
            <a:xfrm>
              <a:off x="231646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132" y="0"/>
                  </a:moveTo>
                  <a:lnTo>
                    <a:pt x="0" y="0"/>
                  </a:lnTo>
                  <a:lnTo>
                    <a:pt x="0" y="6377938"/>
                  </a:lnTo>
                  <a:lnTo>
                    <a:pt x="11724132" y="6377938"/>
                  </a:lnTo>
                  <a:lnTo>
                    <a:pt x="11724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1619" y="649224"/>
              <a:ext cx="9090660" cy="4824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2135" y="5766815"/>
              <a:ext cx="1706878" cy="87477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19" y="243840"/>
            <a:ext cx="11750040" cy="6408420"/>
            <a:chOff x="206119" y="243840"/>
            <a:chExt cx="11750040" cy="6408420"/>
          </a:xfrm>
        </p:grpSpPr>
        <p:sp>
          <p:nvSpPr>
            <p:cNvPr id="3" name="object 3"/>
            <p:cNvSpPr/>
            <p:nvPr/>
          </p:nvSpPr>
          <p:spPr>
            <a:xfrm>
              <a:off x="231646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132" y="0"/>
                  </a:moveTo>
                  <a:lnTo>
                    <a:pt x="0" y="0"/>
                  </a:lnTo>
                  <a:lnTo>
                    <a:pt x="0" y="6377938"/>
                  </a:lnTo>
                  <a:lnTo>
                    <a:pt x="11724132" y="6377938"/>
                  </a:lnTo>
                  <a:lnTo>
                    <a:pt x="11724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9050" y="571500"/>
              <a:ext cx="9037320" cy="49697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2135" y="5766815"/>
              <a:ext cx="1706878" cy="87477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19" y="243840"/>
            <a:ext cx="11750040" cy="6408420"/>
            <a:chOff x="206119" y="243840"/>
            <a:chExt cx="11750040" cy="6408420"/>
          </a:xfrm>
        </p:grpSpPr>
        <p:sp>
          <p:nvSpPr>
            <p:cNvPr id="3" name="object 3"/>
            <p:cNvSpPr/>
            <p:nvPr/>
          </p:nvSpPr>
          <p:spPr>
            <a:xfrm>
              <a:off x="231646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132" y="0"/>
                  </a:moveTo>
                  <a:lnTo>
                    <a:pt x="0" y="0"/>
                  </a:lnTo>
                  <a:lnTo>
                    <a:pt x="0" y="6377938"/>
                  </a:lnTo>
                  <a:lnTo>
                    <a:pt x="11724132" y="6377938"/>
                  </a:lnTo>
                  <a:lnTo>
                    <a:pt x="11724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975" y="661415"/>
              <a:ext cx="9528048" cy="49103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2135" y="5766815"/>
              <a:ext cx="1706878" cy="87477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19" y="243840"/>
            <a:ext cx="11750040" cy="6408420"/>
            <a:chOff x="206119" y="243840"/>
            <a:chExt cx="11750040" cy="6408420"/>
          </a:xfrm>
        </p:grpSpPr>
        <p:sp>
          <p:nvSpPr>
            <p:cNvPr id="3" name="object 3"/>
            <p:cNvSpPr/>
            <p:nvPr/>
          </p:nvSpPr>
          <p:spPr>
            <a:xfrm>
              <a:off x="231646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132" y="0"/>
                  </a:moveTo>
                  <a:lnTo>
                    <a:pt x="0" y="0"/>
                  </a:lnTo>
                  <a:lnTo>
                    <a:pt x="0" y="6377938"/>
                  </a:lnTo>
                  <a:lnTo>
                    <a:pt x="11724132" y="6377938"/>
                  </a:lnTo>
                  <a:lnTo>
                    <a:pt x="11724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2870" y="783335"/>
              <a:ext cx="8906256" cy="47076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2135" y="5766815"/>
              <a:ext cx="1706878" cy="87477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646" y="243840"/>
            <a:ext cx="11724640" cy="6385560"/>
            <a:chOff x="231646" y="243840"/>
            <a:chExt cx="11724640" cy="6385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9684" y="868679"/>
              <a:ext cx="3104388" cy="43906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30540" y="868679"/>
              <a:ext cx="3272028" cy="42199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04970" y="5571742"/>
              <a:ext cx="6324600" cy="105765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51171" y="1176020"/>
            <a:ext cx="3688715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spc="-30" dirty="0"/>
              <a:t>We </a:t>
            </a:r>
            <a:r>
              <a:rPr sz="2400" spc="-5" dirty="0"/>
              <a:t>have 252 hives for an </a:t>
            </a:r>
            <a:r>
              <a:rPr sz="2400" dirty="0"/>
              <a:t> </a:t>
            </a:r>
            <a:r>
              <a:rPr sz="2400" spc="-5" dirty="0"/>
              <a:t>annual</a:t>
            </a:r>
            <a:r>
              <a:rPr sz="2400" spc="-35" dirty="0"/>
              <a:t> </a:t>
            </a:r>
            <a:r>
              <a:rPr sz="2400" spc="-5" dirty="0"/>
              <a:t>production</a:t>
            </a:r>
            <a:r>
              <a:rPr sz="2400" spc="-35" dirty="0"/>
              <a:t> </a:t>
            </a:r>
            <a:r>
              <a:rPr sz="2400" spc="-5" dirty="0"/>
              <a:t>of</a:t>
            </a:r>
            <a:r>
              <a:rPr sz="2400" spc="-40" dirty="0"/>
              <a:t> </a:t>
            </a:r>
            <a:r>
              <a:rPr sz="2400" dirty="0"/>
              <a:t>6</a:t>
            </a:r>
            <a:r>
              <a:rPr sz="2400" spc="-35" dirty="0"/>
              <a:t> </a:t>
            </a:r>
            <a:r>
              <a:rPr sz="2400" spc="-5" dirty="0"/>
              <a:t>tons </a:t>
            </a:r>
            <a:r>
              <a:rPr sz="2400" spc="-650" dirty="0"/>
              <a:t> </a:t>
            </a:r>
            <a:r>
              <a:rPr sz="2400" spc="-5" dirty="0"/>
              <a:t>of</a:t>
            </a:r>
            <a:r>
              <a:rPr sz="2400" spc="-25" dirty="0"/>
              <a:t> </a:t>
            </a:r>
            <a:r>
              <a:rPr sz="2400" spc="-5" dirty="0"/>
              <a:t>honey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4051171" y="3373628"/>
            <a:ext cx="3709035" cy="1125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2400" spc="-20" dirty="0">
                <a:latin typeface="Arial MT"/>
                <a:cs typeface="Arial MT"/>
              </a:rPr>
              <a:t>25,000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5" dirty="0">
                <a:latin typeface="Arial MT"/>
                <a:cs typeface="Arial MT"/>
              </a:rPr>
              <a:t>bees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means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that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we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15" dirty="0">
                <a:latin typeface="Arial MT"/>
                <a:cs typeface="Arial MT"/>
              </a:rPr>
              <a:t>have </a:t>
            </a:r>
            <a:r>
              <a:rPr sz="2400" spc="-20" dirty="0">
                <a:latin typeface="Arial MT"/>
                <a:cs typeface="Arial MT"/>
              </a:rPr>
              <a:t>3,000,000 </a:t>
            </a:r>
            <a:r>
              <a:rPr sz="2400" spc="-15" dirty="0">
                <a:latin typeface="Arial MT"/>
                <a:cs typeface="Arial MT"/>
              </a:rPr>
              <a:t>bees </a:t>
            </a:r>
            <a:r>
              <a:rPr sz="2400" spc="-10" dirty="0">
                <a:latin typeface="Arial MT"/>
                <a:cs typeface="Arial MT"/>
              </a:rPr>
              <a:t>in </a:t>
            </a:r>
            <a:r>
              <a:rPr sz="2400" spc="-20" dirty="0">
                <a:latin typeface="Arial MT"/>
                <a:cs typeface="Arial MT"/>
              </a:rPr>
              <a:t>our </a:t>
            </a:r>
            <a:r>
              <a:rPr sz="2400" spc="-655" dirty="0">
                <a:latin typeface="Arial MT"/>
                <a:cs typeface="Arial MT"/>
              </a:rPr>
              <a:t> </a:t>
            </a:r>
            <a:r>
              <a:rPr sz="2400" spc="-20" dirty="0">
                <a:latin typeface="Arial MT"/>
                <a:cs typeface="Arial MT"/>
              </a:rPr>
              <a:t>apiaries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06626" y="5086018"/>
            <a:ext cx="10496550" cy="1544320"/>
            <a:chOff x="906626" y="5086018"/>
            <a:chExt cx="10496550" cy="15443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626" y="5201577"/>
              <a:ext cx="1485518" cy="14284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77425" y="5086018"/>
              <a:ext cx="1525397" cy="15438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4523" y="184403"/>
            <a:ext cx="12420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10" dirty="0">
                <a:latin typeface="Corbel"/>
                <a:cs typeface="Corbel"/>
              </a:rPr>
              <a:t>B</a:t>
            </a:r>
            <a:r>
              <a:rPr sz="4400" i="1" spc="-15" dirty="0">
                <a:latin typeface="Corbel"/>
                <a:cs typeface="Corbel"/>
              </a:rPr>
              <a:t>EE</a:t>
            </a:r>
            <a:r>
              <a:rPr sz="4400" i="1" dirty="0">
                <a:latin typeface="Corbel"/>
                <a:cs typeface="Corbel"/>
              </a:rPr>
              <a:t>S</a:t>
            </a:r>
            <a:endParaRPr sz="4400">
              <a:latin typeface="Corbel"/>
              <a:cs typeface="Corbe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2968" y="2182874"/>
            <a:ext cx="11743690" cy="4486910"/>
            <a:chOff x="206119" y="2165604"/>
            <a:chExt cx="11743690" cy="44869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5"/>
              <a:ext cx="3008375" cy="9250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640" y="0"/>
                  </a:lnTo>
                  <a:lnTo>
                    <a:pt x="11724640" y="875031"/>
                  </a:lnTo>
                  <a:lnTo>
                    <a:pt x="0" y="87503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947" y="2593848"/>
              <a:ext cx="2647188" cy="2244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7047" y="2165604"/>
              <a:ext cx="1866900" cy="13914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1814" y="3497580"/>
              <a:ext cx="2183890" cy="155905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381821" y="2842917"/>
            <a:ext cx="31121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Bees don't just make </a:t>
            </a:r>
            <a:r>
              <a:rPr sz="1800" spc="-30" dirty="0">
                <a:latin typeface="Arial MT"/>
                <a:cs typeface="Arial MT"/>
              </a:rPr>
              <a:t>honey, 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they do something essential </a:t>
            </a:r>
            <a:r>
              <a:rPr sz="1800" dirty="0">
                <a:latin typeface="Arial MT"/>
                <a:cs typeface="Arial MT"/>
              </a:rPr>
              <a:t>to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diversity of plants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world: pollination. Its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preservation and that of </a:t>
            </a:r>
            <a:r>
              <a:rPr sz="1800" dirty="0">
                <a:latin typeface="Arial MT"/>
                <a:cs typeface="Arial MT"/>
              </a:rPr>
              <a:t>its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habitat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benefits us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all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886" y="1115059"/>
            <a:ext cx="11285855" cy="8331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7200"/>
              </a:lnSpc>
              <a:spcBef>
                <a:spcPts val="160"/>
              </a:spcBef>
            </a:pP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Bees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are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small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in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size,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but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they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carry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out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an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enormous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ecosystem</a:t>
            </a:r>
            <a:r>
              <a:rPr sz="1800" spc="14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task,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since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their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importance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lies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in</a:t>
            </a:r>
            <a:r>
              <a:rPr sz="1800" spc="1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the</a:t>
            </a:r>
            <a:r>
              <a:rPr sz="1800" spc="13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fact </a:t>
            </a:r>
            <a:r>
              <a:rPr sz="1800" spc="-48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that thanks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to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the fact that they feed and transport pollen from one flower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to </a:t>
            </a:r>
            <a:r>
              <a:rPr sz="1800" spc="-25" dirty="0">
                <a:solidFill>
                  <a:srgbClr val="1F1F22"/>
                </a:solidFill>
                <a:latin typeface="Arial MT"/>
                <a:cs typeface="Arial MT"/>
              </a:rPr>
              <a:t>another,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thousands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of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plants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can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reproduce,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survive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and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produce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the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food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that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living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beings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need.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humans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consume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25173" y="6115811"/>
            <a:ext cx="5582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Arial MT"/>
                <a:cs typeface="Arial MT"/>
              </a:rPr>
              <a:t>SUSTAINABLE,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ENVIRONMENTALLY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RENEWABLE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DEVELOPMENT</a:t>
            </a:r>
            <a:endParaRPr sz="1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2069" y="615188"/>
            <a:ext cx="31997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OUR</a:t>
            </a:r>
            <a:r>
              <a:rPr sz="3600" spc="-90" dirty="0"/>
              <a:t> </a:t>
            </a:r>
            <a:r>
              <a:rPr sz="3600" spc="-5" dirty="0"/>
              <a:t>HISTORY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62710" y="1363979"/>
            <a:ext cx="10687685" cy="91999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algn="just">
              <a:lnSpc>
                <a:spcPct val="80500"/>
              </a:lnSpc>
              <a:spcBef>
                <a:spcPts val="565"/>
              </a:spcBef>
            </a:pPr>
            <a:r>
              <a:rPr sz="2000" b="1" i="1" spc="-5" dirty="0">
                <a:latin typeface="Arial"/>
                <a:cs typeface="Arial"/>
              </a:rPr>
              <a:t>INFORCOL </a:t>
            </a:r>
            <a:r>
              <a:rPr lang="es-MX" sz="1600" i="1" spc="-15" dirty="0" err="1">
                <a:latin typeface="Arial MT"/>
                <a:cs typeface="Arial"/>
              </a:rPr>
              <a:t>was</a:t>
            </a:r>
            <a:r>
              <a:rPr lang="es-MX" sz="1600" i="1" spc="-15" dirty="0">
                <a:latin typeface="Arial MT"/>
                <a:cs typeface="Arial"/>
              </a:rPr>
              <a:t> f</a:t>
            </a:r>
            <a:r>
              <a:rPr sz="1600" spc="-15" dirty="0" err="1">
                <a:latin typeface="Arial MT"/>
                <a:cs typeface="Arial MT"/>
              </a:rPr>
              <a:t>ounded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 </a:t>
            </a:r>
            <a:r>
              <a:rPr sz="1600" spc="-15" dirty="0">
                <a:latin typeface="Arial MT"/>
                <a:cs typeface="Arial MT"/>
              </a:rPr>
              <a:t>2013</a:t>
            </a:r>
            <a:r>
              <a:rPr lang="es-MX" sz="1600" spc="-15" dirty="0">
                <a:latin typeface="Arial MT"/>
                <a:cs typeface="Arial MT"/>
              </a:rPr>
              <a:t>, </a:t>
            </a:r>
            <a:r>
              <a:rPr lang="es-MX" sz="1600" spc="-15" dirty="0" err="1">
                <a:latin typeface="Arial MT"/>
                <a:cs typeface="Arial MT"/>
              </a:rPr>
              <a:t>Focussed</a:t>
            </a:r>
            <a:r>
              <a:rPr lang="es-MX" sz="1600" spc="-15" dirty="0">
                <a:latin typeface="Arial MT"/>
                <a:cs typeface="Arial MT"/>
              </a:rPr>
              <a:t> </a:t>
            </a:r>
            <a:r>
              <a:rPr lang="es-MX" sz="1600" spc="-15" dirty="0" err="1">
                <a:latin typeface="Arial MT"/>
                <a:cs typeface="Arial MT"/>
              </a:rPr>
              <a:t>on</a:t>
            </a:r>
            <a:r>
              <a:rPr lang="es-MX" sz="1600" spc="-15" dirty="0">
                <a:latin typeface="Arial MT"/>
                <a:cs typeface="Arial MT"/>
              </a:rPr>
              <a:t> </a:t>
            </a:r>
            <a:r>
              <a:rPr lang="es-MX" sz="1600" spc="-15" dirty="0" err="1">
                <a:latin typeface="Arial MT"/>
                <a:cs typeface="Arial MT"/>
              </a:rPr>
              <a:t>developing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environment</a:t>
            </a:r>
            <a:r>
              <a:rPr lang="es-MX" sz="1600" spc="-15" dirty="0">
                <a:latin typeface="Arial MT"/>
                <a:cs typeface="Arial MT"/>
              </a:rPr>
              <a:t>al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and </a:t>
            </a:r>
            <a:r>
              <a:rPr sz="1600" spc="-15" dirty="0">
                <a:latin typeface="Arial MT"/>
                <a:cs typeface="Arial MT"/>
              </a:rPr>
              <a:t>social 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responsibility</a:t>
            </a:r>
            <a:r>
              <a:rPr lang="es-MX" sz="1600" spc="-25" dirty="0">
                <a:latin typeface="Arial MT"/>
                <a:cs typeface="Arial MT"/>
              </a:rPr>
              <a:t> </a:t>
            </a:r>
            <a:r>
              <a:rPr lang="es-MX" sz="1600" spc="-25" dirty="0" err="1">
                <a:latin typeface="Arial MT"/>
                <a:cs typeface="Arial MT"/>
              </a:rPr>
              <a:t>projects</a:t>
            </a:r>
            <a:r>
              <a:rPr sz="1600" spc="-25" dirty="0">
                <a:latin typeface="Arial MT"/>
                <a:cs typeface="Arial MT"/>
              </a:rPr>
              <a:t>, </a:t>
            </a:r>
            <a:r>
              <a:rPr sz="1600" spc="-15" dirty="0">
                <a:latin typeface="Arial MT"/>
                <a:cs typeface="Arial MT"/>
              </a:rPr>
              <a:t>carrying </a:t>
            </a:r>
            <a:r>
              <a:rPr sz="1600" spc="-10" dirty="0">
                <a:latin typeface="Arial MT"/>
                <a:cs typeface="Arial MT"/>
              </a:rPr>
              <a:t>out forestry </a:t>
            </a:r>
            <a:r>
              <a:rPr sz="1600" spc="-15" dirty="0">
                <a:latin typeface="Arial MT"/>
                <a:cs typeface="Arial MT"/>
              </a:rPr>
              <a:t>activities </a:t>
            </a:r>
            <a:r>
              <a:rPr sz="1600" spc="-10" dirty="0">
                <a:latin typeface="Arial MT"/>
                <a:cs typeface="Arial MT"/>
              </a:rPr>
              <a:t>in the </a:t>
            </a:r>
            <a:r>
              <a:rPr sz="1600" spc="-15" dirty="0">
                <a:latin typeface="Arial MT"/>
                <a:cs typeface="Arial MT"/>
              </a:rPr>
              <a:t>department </a:t>
            </a:r>
            <a:r>
              <a:rPr sz="1600" spc="-10" dirty="0">
                <a:latin typeface="Arial MT"/>
                <a:cs typeface="Arial MT"/>
              </a:rPr>
              <a:t>of </a:t>
            </a:r>
            <a:r>
              <a:rPr sz="1600" spc="-20" dirty="0">
                <a:latin typeface="Arial MT"/>
                <a:cs typeface="Arial MT"/>
              </a:rPr>
              <a:t>Vichada </a:t>
            </a:r>
            <a:r>
              <a:rPr sz="1600" spc="-15" dirty="0">
                <a:latin typeface="Arial MT"/>
                <a:cs typeface="Arial MT"/>
              </a:rPr>
              <a:t>with </a:t>
            </a:r>
            <a:r>
              <a:rPr sz="1600" spc="-10" dirty="0">
                <a:latin typeface="Arial MT"/>
                <a:cs typeface="Arial MT"/>
              </a:rPr>
              <a:t>the </a:t>
            </a:r>
            <a:r>
              <a:rPr sz="1600" spc="-15" dirty="0">
                <a:latin typeface="Arial MT"/>
                <a:cs typeface="Arial MT"/>
              </a:rPr>
              <a:t>conviction </a:t>
            </a:r>
            <a:r>
              <a:rPr sz="1600" spc="-10" dirty="0">
                <a:latin typeface="Arial MT"/>
                <a:cs typeface="Arial MT"/>
              </a:rPr>
              <a:t>of </a:t>
            </a:r>
            <a:r>
              <a:rPr sz="1600" spc="-15" dirty="0">
                <a:latin typeface="Arial MT"/>
                <a:cs typeface="Arial MT"/>
              </a:rPr>
              <a:t>generating development </a:t>
            </a:r>
            <a:r>
              <a:rPr sz="1600" spc="-10" dirty="0">
                <a:latin typeface="Arial MT"/>
                <a:cs typeface="Arial MT"/>
              </a:rPr>
              <a:t> and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growth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region</a:t>
            </a:r>
            <a:r>
              <a:rPr sz="1600" spc="8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that</a:t>
            </a:r>
            <a:r>
              <a:rPr sz="1600" spc="9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has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the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full</a:t>
            </a:r>
            <a:r>
              <a:rPr sz="1600" spc="8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potential</a:t>
            </a:r>
            <a:r>
              <a:rPr sz="1600" spc="8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become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an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economic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engine</a:t>
            </a:r>
            <a:r>
              <a:rPr sz="1600" spc="9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of</a:t>
            </a:r>
            <a:r>
              <a:rPr sz="1600" spc="9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the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30" dirty="0">
                <a:latin typeface="Arial MT"/>
                <a:cs typeface="Arial MT"/>
              </a:rPr>
              <a:t>country.</a:t>
            </a:r>
            <a:r>
              <a:rPr sz="1600" spc="9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All</a:t>
            </a:r>
            <a:r>
              <a:rPr sz="1600" spc="8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the</a:t>
            </a:r>
            <a:r>
              <a:rPr sz="1600" spc="8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development</a:t>
            </a:r>
            <a:r>
              <a:rPr sz="1600" spc="9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of </a:t>
            </a:r>
            <a:r>
              <a:rPr sz="1600" spc="-434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our</a:t>
            </a:r>
            <a:r>
              <a:rPr sz="1600" spc="-15" dirty="0">
                <a:latin typeface="Arial MT"/>
                <a:cs typeface="Arial MT"/>
              </a:rPr>
              <a:t> project</a:t>
            </a:r>
            <a:r>
              <a:rPr sz="1600" spc="-10" dirty="0">
                <a:latin typeface="Arial MT"/>
                <a:cs typeface="Arial MT"/>
              </a:rPr>
              <a:t> is</a:t>
            </a:r>
            <a:r>
              <a:rPr sz="1600" spc="-15" dirty="0">
                <a:latin typeface="Arial MT"/>
                <a:cs typeface="Arial MT"/>
              </a:rPr>
              <a:t> carried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out on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the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Maracoa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farm.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119" y="5713476"/>
            <a:ext cx="11743690" cy="938530"/>
            <a:chOff x="206119" y="5713476"/>
            <a:chExt cx="11743690" cy="93853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6"/>
              <a:ext cx="3008375" cy="925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644" y="5767578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584573" y="6082284"/>
            <a:ext cx="5582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Arial MT"/>
                <a:cs typeface="Arial MT"/>
              </a:rPr>
              <a:t>SUSTAINABLE,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ENVIRONMENTALLY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spc="-15" dirty="0">
                <a:latin typeface="Arial MT"/>
                <a:cs typeface="Arial MT"/>
              </a:rPr>
              <a:t>RENEWABLE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10" dirty="0">
                <a:latin typeface="Arial MT"/>
                <a:cs typeface="Arial MT"/>
              </a:rPr>
              <a:t>DEVELOPMENT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00200" y="2340208"/>
            <a:ext cx="8491855" cy="2992755"/>
            <a:chOff x="1600200" y="2340208"/>
            <a:chExt cx="8491855" cy="29927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0200" y="2343011"/>
              <a:ext cx="3987200" cy="29898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05226" y="2340208"/>
              <a:ext cx="3986425" cy="298982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14210" y="5411723"/>
            <a:ext cx="7537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 MT"/>
                <a:cs typeface="Arial MT"/>
              </a:rPr>
              <a:t>BE</a:t>
            </a:r>
            <a:r>
              <a:rPr sz="1400" spc="-15" dirty="0">
                <a:latin typeface="Arial MT"/>
                <a:cs typeface="Arial MT"/>
              </a:rPr>
              <a:t>F</a:t>
            </a:r>
            <a:r>
              <a:rPr sz="1400" spc="-10" dirty="0">
                <a:latin typeface="Arial MT"/>
                <a:cs typeface="Arial MT"/>
              </a:rPr>
              <a:t>O</a:t>
            </a:r>
            <a:r>
              <a:rPr sz="1400" spc="-5" dirty="0">
                <a:latin typeface="Arial MT"/>
                <a:cs typeface="Arial MT"/>
              </a:rPr>
              <a:t>R</a:t>
            </a:r>
            <a:r>
              <a:rPr sz="1400" dirty="0">
                <a:latin typeface="Arial MT"/>
                <a:cs typeface="Arial MT"/>
              </a:rPr>
              <a:t>E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13737" y="5399532"/>
            <a:ext cx="75374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1400" spc="-10" dirty="0">
                <a:latin typeface="Arial MT"/>
                <a:cs typeface="Arial MT"/>
              </a:rPr>
              <a:t>AFTER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2766" y="422147"/>
            <a:ext cx="74720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10" dirty="0">
                <a:latin typeface="Corbel"/>
                <a:cs typeface="Corbel"/>
              </a:rPr>
              <a:t>HONEY</a:t>
            </a:r>
            <a:r>
              <a:rPr sz="4400" i="1" spc="-35" dirty="0">
                <a:latin typeface="Corbel"/>
                <a:cs typeface="Corbel"/>
              </a:rPr>
              <a:t> </a:t>
            </a:r>
            <a:r>
              <a:rPr sz="4400" i="1" spc="-10" dirty="0">
                <a:latin typeface="Corbel"/>
                <a:cs typeface="Corbel"/>
              </a:rPr>
              <a:t>PRODUCTION</a:t>
            </a:r>
            <a:r>
              <a:rPr sz="4400" i="1" spc="-40" dirty="0">
                <a:latin typeface="Corbel"/>
                <a:cs typeface="Corbel"/>
              </a:rPr>
              <a:t> </a:t>
            </a:r>
            <a:r>
              <a:rPr sz="4400" i="1" spc="-10" dirty="0">
                <a:latin typeface="Corbel"/>
                <a:cs typeface="Corbel"/>
              </a:rPr>
              <a:t>PROCESS</a:t>
            </a:r>
            <a:endParaRPr sz="4400">
              <a:latin typeface="Corbel"/>
              <a:cs typeface="Corbe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43712" y="1560574"/>
            <a:ext cx="10617835" cy="2541270"/>
            <a:chOff x="743712" y="1560574"/>
            <a:chExt cx="10617835" cy="25412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3712" y="1560574"/>
              <a:ext cx="2607564" cy="17068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1776" y="1560574"/>
              <a:ext cx="2491740" cy="17068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6396" y="1560574"/>
              <a:ext cx="2465830" cy="17068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21495" y="1560574"/>
              <a:ext cx="2439924" cy="170687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66394" y="3530345"/>
              <a:ext cx="2484120" cy="561975"/>
            </a:xfrm>
            <a:custGeom>
              <a:avLst/>
              <a:gdLst/>
              <a:ahLst/>
              <a:cxnLst/>
              <a:rect l="l" t="t" r="r" b="b"/>
              <a:pathLst>
                <a:path w="2484120" h="561975">
                  <a:moveTo>
                    <a:pt x="2484120" y="0"/>
                  </a:moveTo>
                  <a:lnTo>
                    <a:pt x="0" y="0"/>
                  </a:lnTo>
                  <a:lnTo>
                    <a:pt x="0" y="561691"/>
                  </a:lnTo>
                  <a:lnTo>
                    <a:pt x="2484120" y="561691"/>
                  </a:lnTo>
                  <a:lnTo>
                    <a:pt x="2484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6394" y="3530345"/>
              <a:ext cx="2484120" cy="561975"/>
            </a:xfrm>
            <a:custGeom>
              <a:avLst/>
              <a:gdLst/>
              <a:ahLst/>
              <a:cxnLst/>
              <a:rect l="l" t="t" r="r" b="b"/>
              <a:pathLst>
                <a:path w="2484120" h="561975">
                  <a:moveTo>
                    <a:pt x="0" y="0"/>
                  </a:moveTo>
                  <a:lnTo>
                    <a:pt x="2484120" y="0"/>
                  </a:lnTo>
                  <a:lnTo>
                    <a:pt x="2484120" y="561692"/>
                  </a:lnTo>
                  <a:lnTo>
                    <a:pt x="0" y="56169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B7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1994" y="3513835"/>
            <a:ext cx="1758950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125"/>
              </a:lnSpc>
              <a:spcBef>
                <a:spcPts val="100"/>
              </a:spcBef>
            </a:pPr>
            <a:r>
              <a:rPr sz="1800" spc="-45" dirty="0">
                <a:latin typeface="Corbel"/>
                <a:cs typeface="Corbel"/>
              </a:rPr>
              <a:t>Co</a:t>
            </a:r>
            <a:r>
              <a:rPr sz="1800" spc="-55" dirty="0">
                <a:latin typeface="Corbel"/>
                <a:cs typeface="Corbel"/>
              </a:rPr>
              <a:t>l</a:t>
            </a:r>
            <a:r>
              <a:rPr sz="1800" spc="-50" dirty="0">
                <a:latin typeface="Corbel"/>
                <a:cs typeface="Corbel"/>
              </a:rPr>
              <a:t>l</a:t>
            </a:r>
            <a:r>
              <a:rPr sz="1800" spc="-45" dirty="0">
                <a:latin typeface="Corbel"/>
                <a:cs typeface="Corbel"/>
              </a:rPr>
              <a:t>e</a:t>
            </a:r>
            <a:r>
              <a:rPr sz="1800" spc="-50" dirty="0">
                <a:latin typeface="Corbel"/>
                <a:cs typeface="Corbel"/>
              </a:rPr>
              <a:t>c</a:t>
            </a:r>
            <a:r>
              <a:rPr sz="1800" spc="-45" dirty="0">
                <a:latin typeface="Corbel"/>
                <a:cs typeface="Corbel"/>
              </a:rPr>
              <a:t>t</a:t>
            </a:r>
            <a:r>
              <a:rPr sz="1800" spc="-50" dirty="0">
                <a:latin typeface="Corbel"/>
                <a:cs typeface="Corbel"/>
              </a:rPr>
              <a:t>i</a:t>
            </a:r>
            <a:r>
              <a:rPr sz="1800" spc="-45" dirty="0">
                <a:latin typeface="Corbel"/>
                <a:cs typeface="Corbel"/>
              </a:rPr>
              <a:t>o</a:t>
            </a:r>
            <a:r>
              <a:rPr sz="1800" dirty="0">
                <a:latin typeface="Corbel"/>
                <a:cs typeface="Corbel"/>
              </a:rPr>
              <a:t>n</a:t>
            </a:r>
            <a:r>
              <a:rPr sz="1800" spc="-90" dirty="0">
                <a:latin typeface="Corbel"/>
                <a:cs typeface="Corbel"/>
              </a:rPr>
              <a:t> </a:t>
            </a:r>
            <a:r>
              <a:rPr sz="1800" spc="-45" dirty="0">
                <a:latin typeface="Corbel"/>
                <a:cs typeface="Corbel"/>
              </a:rPr>
              <a:t>o</a:t>
            </a:r>
            <a:r>
              <a:rPr sz="1800" dirty="0">
                <a:latin typeface="Corbel"/>
                <a:cs typeface="Corbel"/>
              </a:rPr>
              <a:t>f</a:t>
            </a:r>
            <a:r>
              <a:rPr sz="1800" spc="-85" dirty="0">
                <a:latin typeface="Corbel"/>
                <a:cs typeface="Corbel"/>
              </a:rPr>
              <a:t> </a:t>
            </a:r>
            <a:r>
              <a:rPr sz="1800" spc="-45" dirty="0">
                <a:latin typeface="Corbel"/>
                <a:cs typeface="Corbel"/>
              </a:rPr>
              <a:t>ne</a:t>
            </a:r>
            <a:r>
              <a:rPr sz="1800" spc="-50" dirty="0">
                <a:latin typeface="Corbel"/>
                <a:cs typeface="Corbel"/>
              </a:rPr>
              <a:t>ct</a:t>
            </a:r>
            <a:r>
              <a:rPr sz="1800" spc="-40" dirty="0">
                <a:latin typeface="Corbel"/>
                <a:cs typeface="Corbel"/>
              </a:rPr>
              <a:t>a</a:t>
            </a:r>
            <a:r>
              <a:rPr sz="1800" dirty="0">
                <a:latin typeface="Corbel"/>
                <a:cs typeface="Corbel"/>
              </a:rPr>
              <a:t>r</a:t>
            </a:r>
            <a:endParaRPr sz="1800">
              <a:latin typeface="Corbel"/>
              <a:cs typeface="Corbel"/>
            </a:endParaRPr>
          </a:p>
          <a:p>
            <a:pPr marR="67310" algn="r">
              <a:lnSpc>
                <a:spcPts val="2125"/>
              </a:lnSpc>
            </a:pPr>
            <a:r>
              <a:rPr sz="1800" spc="-45" dirty="0">
                <a:latin typeface="Corbel"/>
                <a:cs typeface="Corbel"/>
              </a:rPr>
              <a:t>f</a:t>
            </a:r>
            <a:r>
              <a:rPr sz="1800" spc="-50" dirty="0">
                <a:latin typeface="Corbel"/>
                <a:cs typeface="Corbel"/>
              </a:rPr>
              <a:t>r</a:t>
            </a:r>
            <a:r>
              <a:rPr sz="1800" spc="-45" dirty="0">
                <a:latin typeface="Corbel"/>
                <a:cs typeface="Corbel"/>
              </a:rPr>
              <a:t>o</a:t>
            </a:r>
            <a:r>
              <a:rPr sz="1800" dirty="0">
                <a:latin typeface="Corbel"/>
                <a:cs typeface="Corbel"/>
              </a:rPr>
              <a:t>m</a:t>
            </a:r>
            <a:r>
              <a:rPr sz="1800" spc="-95" dirty="0">
                <a:latin typeface="Corbel"/>
                <a:cs typeface="Corbel"/>
              </a:rPr>
              <a:t> </a:t>
            </a:r>
            <a:r>
              <a:rPr sz="1800" spc="-45" dirty="0">
                <a:latin typeface="Corbel"/>
                <a:cs typeface="Corbel"/>
              </a:rPr>
              <a:t>f</a:t>
            </a:r>
            <a:r>
              <a:rPr sz="1800" spc="-50" dirty="0">
                <a:latin typeface="Corbel"/>
                <a:cs typeface="Corbel"/>
              </a:rPr>
              <a:t>l</a:t>
            </a:r>
            <a:r>
              <a:rPr sz="1800" spc="-45" dirty="0">
                <a:latin typeface="Corbel"/>
                <a:cs typeface="Corbel"/>
              </a:rPr>
              <a:t>o</a:t>
            </a:r>
            <a:r>
              <a:rPr sz="1800" spc="-40" dirty="0">
                <a:latin typeface="Corbel"/>
                <a:cs typeface="Corbel"/>
              </a:rPr>
              <a:t>we</a:t>
            </a:r>
            <a:r>
              <a:rPr sz="1800" spc="-50" dirty="0">
                <a:latin typeface="Corbel"/>
                <a:cs typeface="Corbel"/>
              </a:rPr>
              <a:t>r</a:t>
            </a:r>
            <a:r>
              <a:rPr sz="1800" dirty="0">
                <a:latin typeface="Corbel"/>
                <a:cs typeface="Corbel"/>
              </a:rPr>
              <a:t>s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08627" y="3504057"/>
            <a:ext cx="2505075" cy="1137920"/>
            <a:chOff x="3508627" y="3504057"/>
            <a:chExt cx="2505075" cy="1137920"/>
          </a:xfrm>
        </p:grpSpPr>
        <p:sp>
          <p:nvSpPr>
            <p:cNvPr id="12" name="object 12"/>
            <p:cNvSpPr/>
            <p:nvPr/>
          </p:nvSpPr>
          <p:spPr>
            <a:xfrm>
              <a:off x="3518152" y="3513582"/>
              <a:ext cx="2486025" cy="1118870"/>
            </a:xfrm>
            <a:custGeom>
              <a:avLst/>
              <a:gdLst/>
              <a:ahLst/>
              <a:cxnLst/>
              <a:rect l="l" t="t" r="r" b="b"/>
              <a:pathLst>
                <a:path w="2486025" h="1118870">
                  <a:moveTo>
                    <a:pt x="2486025" y="0"/>
                  </a:moveTo>
                  <a:lnTo>
                    <a:pt x="0" y="0"/>
                  </a:lnTo>
                  <a:lnTo>
                    <a:pt x="0" y="1118255"/>
                  </a:lnTo>
                  <a:lnTo>
                    <a:pt x="2486025" y="1118255"/>
                  </a:lnTo>
                  <a:lnTo>
                    <a:pt x="24860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18152" y="3513582"/>
              <a:ext cx="2486025" cy="1118870"/>
            </a:xfrm>
            <a:custGeom>
              <a:avLst/>
              <a:gdLst/>
              <a:ahLst/>
              <a:cxnLst/>
              <a:rect l="l" t="t" r="r" b="b"/>
              <a:pathLst>
                <a:path w="2486025" h="1118870">
                  <a:moveTo>
                    <a:pt x="0" y="0"/>
                  </a:moveTo>
                  <a:lnTo>
                    <a:pt x="2486025" y="0"/>
                  </a:lnTo>
                  <a:lnTo>
                    <a:pt x="2486025" y="1118255"/>
                  </a:lnTo>
                  <a:lnTo>
                    <a:pt x="0" y="111825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B7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90713" y="3498595"/>
            <a:ext cx="2153285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35" algn="ctr">
              <a:lnSpc>
                <a:spcPct val="100400"/>
              </a:lnSpc>
              <a:spcBef>
                <a:spcPts val="90"/>
              </a:spcBef>
            </a:pPr>
            <a:r>
              <a:rPr sz="1800" spc="-5" dirty="0">
                <a:latin typeface="Corbel"/>
                <a:cs typeface="Corbel"/>
              </a:rPr>
              <a:t>The bees </a:t>
            </a:r>
            <a:r>
              <a:rPr sz="1800" spc="-10" dirty="0">
                <a:latin typeface="Corbel"/>
                <a:cs typeface="Corbel"/>
              </a:rPr>
              <a:t>go </a:t>
            </a:r>
            <a:r>
              <a:rPr sz="1800" spc="-5" dirty="0">
                <a:latin typeface="Corbel"/>
                <a:cs typeface="Corbel"/>
              </a:rPr>
              <a:t>to the </a:t>
            </a:r>
            <a:r>
              <a:rPr sz="180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hives and </a:t>
            </a:r>
            <a:r>
              <a:rPr sz="1800" spc="-10" dirty="0">
                <a:latin typeface="Corbel"/>
                <a:cs typeface="Corbel"/>
              </a:rPr>
              <a:t>transfer </a:t>
            </a:r>
            <a:r>
              <a:rPr sz="1800" spc="-5" dirty="0">
                <a:latin typeface="Corbel"/>
                <a:cs typeface="Corbel"/>
              </a:rPr>
              <a:t>the </a:t>
            </a:r>
            <a:r>
              <a:rPr sz="180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nectar</a:t>
            </a:r>
            <a:r>
              <a:rPr sz="1800" spc="-3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to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the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bees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that </a:t>
            </a:r>
            <a:r>
              <a:rPr sz="1800" spc="-34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process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them.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89345" y="3504057"/>
            <a:ext cx="2503170" cy="902335"/>
            <a:chOff x="6189345" y="3504057"/>
            <a:chExt cx="2503170" cy="902335"/>
          </a:xfrm>
        </p:grpSpPr>
        <p:sp>
          <p:nvSpPr>
            <p:cNvPr id="16" name="object 16"/>
            <p:cNvSpPr/>
            <p:nvPr/>
          </p:nvSpPr>
          <p:spPr>
            <a:xfrm>
              <a:off x="6198870" y="3513582"/>
              <a:ext cx="2484120" cy="883285"/>
            </a:xfrm>
            <a:custGeom>
              <a:avLst/>
              <a:gdLst/>
              <a:ahLst/>
              <a:cxnLst/>
              <a:rect l="l" t="t" r="r" b="b"/>
              <a:pathLst>
                <a:path w="2484120" h="883285">
                  <a:moveTo>
                    <a:pt x="2484120" y="0"/>
                  </a:moveTo>
                  <a:lnTo>
                    <a:pt x="0" y="0"/>
                  </a:lnTo>
                  <a:lnTo>
                    <a:pt x="0" y="882934"/>
                  </a:lnTo>
                  <a:lnTo>
                    <a:pt x="2484120" y="882934"/>
                  </a:lnTo>
                  <a:lnTo>
                    <a:pt x="2484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98870" y="3513582"/>
              <a:ext cx="2484120" cy="883285"/>
            </a:xfrm>
            <a:custGeom>
              <a:avLst/>
              <a:gdLst/>
              <a:ahLst/>
              <a:cxnLst/>
              <a:rect l="l" t="t" r="r" b="b"/>
              <a:pathLst>
                <a:path w="2484120" h="883285">
                  <a:moveTo>
                    <a:pt x="0" y="0"/>
                  </a:moveTo>
                  <a:lnTo>
                    <a:pt x="2484120" y="0"/>
                  </a:lnTo>
                  <a:lnTo>
                    <a:pt x="2484120" y="882934"/>
                  </a:lnTo>
                  <a:lnTo>
                    <a:pt x="0" y="8829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B7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292689" y="3538220"/>
            <a:ext cx="23082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rbel"/>
                <a:cs typeface="Corbel"/>
              </a:rPr>
              <a:t>Inside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the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hive,</a:t>
            </a:r>
            <a:r>
              <a:rPr sz="1800" spc="-2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heat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and </a:t>
            </a:r>
            <a:r>
              <a:rPr sz="1800" spc="-34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air </a:t>
            </a:r>
            <a:r>
              <a:rPr sz="1800" spc="-10" dirty="0">
                <a:latin typeface="Corbel"/>
                <a:cs typeface="Corbel"/>
              </a:rPr>
              <a:t>begin </a:t>
            </a:r>
            <a:r>
              <a:rPr sz="1800" spc="-5" dirty="0">
                <a:latin typeface="Corbel"/>
                <a:cs typeface="Corbel"/>
              </a:rPr>
              <a:t>to be </a:t>
            </a:r>
            <a:r>
              <a:rPr sz="180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generated.</a:t>
            </a:r>
            <a:endParaRPr sz="1800">
              <a:latin typeface="Corbel"/>
              <a:cs typeface="Corbe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868535" y="3504057"/>
            <a:ext cx="2503170" cy="1179195"/>
            <a:chOff x="8868535" y="3504057"/>
            <a:chExt cx="2503170" cy="1179195"/>
          </a:xfrm>
        </p:grpSpPr>
        <p:sp>
          <p:nvSpPr>
            <p:cNvPr id="20" name="object 20"/>
            <p:cNvSpPr/>
            <p:nvPr/>
          </p:nvSpPr>
          <p:spPr>
            <a:xfrm>
              <a:off x="8878060" y="3513582"/>
              <a:ext cx="2484120" cy="1160145"/>
            </a:xfrm>
            <a:custGeom>
              <a:avLst/>
              <a:gdLst/>
              <a:ahLst/>
              <a:cxnLst/>
              <a:rect l="l" t="t" r="r" b="b"/>
              <a:pathLst>
                <a:path w="2484120" h="1160145">
                  <a:moveTo>
                    <a:pt x="2484120" y="0"/>
                  </a:moveTo>
                  <a:lnTo>
                    <a:pt x="0" y="0"/>
                  </a:lnTo>
                  <a:lnTo>
                    <a:pt x="0" y="1159932"/>
                  </a:lnTo>
                  <a:lnTo>
                    <a:pt x="2484120" y="1159932"/>
                  </a:lnTo>
                  <a:lnTo>
                    <a:pt x="2484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78060" y="3513582"/>
              <a:ext cx="2484120" cy="1160145"/>
            </a:xfrm>
            <a:custGeom>
              <a:avLst/>
              <a:gdLst/>
              <a:ahLst/>
              <a:cxnLst/>
              <a:rect l="l" t="t" r="r" b="b"/>
              <a:pathLst>
                <a:path w="2484120" h="1160145">
                  <a:moveTo>
                    <a:pt x="0" y="0"/>
                  </a:moveTo>
                  <a:lnTo>
                    <a:pt x="2484120" y="0"/>
                  </a:lnTo>
                  <a:lnTo>
                    <a:pt x="2484120" y="1159933"/>
                  </a:lnTo>
                  <a:lnTo>
                    <a:pt x="0" y="115993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A6B7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064528" y="3538220"/>
            <a:ext cx="2127250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0"/>
              </a:spcBef>
            </a:pPr>
            <a:r>
              <a:rPr sz="1800" spc="-5" dirty="0">
                <a:latin typeface="Corbel"/>
                <a:cs typeface="Corbel"/>
              </a:rPr>
              <a:t>The </a:t>
            </a:r>
            <a:r>
              <a:rPr sz="1800" spc="-15" dirty="0">
                <a:latin typeface="Corbel"/>
                <a:cs typeface="Corbel"/>
              </a:rPr>
              <a:t>beekeeper </a:t>
            </a:r>
            <a:r>
              <a:rPr sz="1800" spc="-1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recovers</a:t>
            </a:r>
            <a:r>
              <a:rPr sz="1800" spc="-40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the</a:t>
            </a:r>
            <a:r>
              <a:rPr sz="1800" spc="-25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honey</a:t>
            </a:r>
            <a:r>
              <a:rPr sz="1800" spc="-3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for </a:t>
            </a:r>
            <a:r>
              <a:rPr sz="1800" spc="-345" dirty="0">
                <a:latin typeface="Corbel"/>
                <a:cs typeface="Corbel"/>
              </a:rPr>
              <a:t> </a:t>
            </a:r>
            <a:r>
              <a:rPr sz="1800" spc="-5" dirty="0">
                <a:latin typeface="Corbel"/>
                <a:cs typeface="Corbel"/>
              </a:rPr>
              <a:t>its </a:t>
            </a:r>
            <a:r>
              <a:rPr sz="1800" spc="-10" dirty="0">
                <a:latin typeface="Corbel"/>
                <a:cs typeface="Corbel"/>
              </a:rPr>
              <a:t>extraction </a:t>
            </a:r>
            <a:r>
              <a:rPr sz="1800" spc="-5" dirty="0">
                <a:latin typeface="Corbel"/>
                <a:cs typeface="Corbel"/>
              </a:rPr>
              <a:t>and </a:t>
            </a:r>
            <a:r>
              <a:rPr sz="1800" dirty="0">
                <a:latin typeface="Corbel"/>
                <a:cs typeface="Corbel"/>
              </a:rPr>
              <a:t> </a:t>
            </a:r>
            <a:r>
              <a:rPr sz="1800" spc="-10" dirty="0">
                <a:latin typeface="Corbel"/>
                <a:cs typeface="Corbel"/>
              </a:rPr>
              <a:t>packaging</a:t>
            </a:r>
            <a:endParaRPr sz="1800">
              <a:latin typeface="Corbel"/>
              <a:cs typeface="Corbe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1536" y="4711700"/>
            <a:ext cx="5022462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10" dirty="0">
                <a:latin typeface="Arial MT"/>
                <a:cs typeface="Arial MT"/>
              </a:rPr>
              <a:t>BENEFITS:</a:t>
            </a:r>
            <a:endParaRPr sz="1800" dirty="0">
              <a:latin typeface="Arial MT"/>
              <a:cs typeface="Arial MT"/>
            </a:endParaRPr>
          </a:p>
          <a:p>
            <a:pPr marL="355600" indent="-342900">
              <a:lnSpc>
                <a:spcPts val="213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latin typeface="Arial MT"/>
                <a:cs typeface="Arial MT"/>
              </a:rPr>
              <a:t>Reduces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muscle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pain.</a:t>
            </a:r>
            <a:endParaRPr sz="1800" dirty="0">
              <a:latin typeface="Arial MT"/>
              <a:cs typeface="Arial MT"/>
            </a:endParaRPr>
          </a:p>
          <a:p>
            <a:pPr marL="355600" indent="-342900">
              <a:lnSpc>
                <a:spcPts val="2135"/>
              </a:lnSpc>
              <a:spcBef>
                <a:spcPts val="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latin typeface="Arial MT"/>
                <a:cs typeface="Arial MT"/>
              </a:rPr>
              <a:t>Strengthens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immune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system.</a:t>
            </a:r>
            <a:endParaRPr sz="1800" dirty="0">
              <a:latin typeface="Arial MT"/>
              <a:cs typeface="Arial MT"/>
            </a:endParaRPr>
          </a:p>
          <a:p>
            <a:pPr marL="355600" indent="-342900">
              <a:lnSpc>
                <a:spcPts val="2135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MT"/>
                <a:cs typeface="Arial MT"/>
              </a:rPr>
              <a:t>It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natural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antioxidant.</a:t>
            </a:r>
            <a:endParaRPr sz="1800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Arial MT"/>
                <a:cs typeface="Arial MT"/>
              </a:rPr>
              <a:t>It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rich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vitamins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minerals.</a:t>
            </a:r>
            <a:endParaRPr sz="1800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latin typeface="Arial MT"/>
                <a:cs typeface="Arial MT"/>
              </a:rPr>
              <a:t>Relieves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sore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throat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tonsillitis.</a:t>
            </a:r>
            <a:endParaRPr lang="es-MX" sz="1800" spc="-10" dirty="0">
              <a:latin typeface="Arial MT"/>
              <a:cs typeface="Arial MT"/>
            </a:endParaRPr>
          </a:p>
          <a:p>
            <a:pPr marL="355600" indent="-3429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s-MX" spc="-10" dirty="0" err="1">
                <a:latin typeface="Arial MT"/>
                <a:cs typeface="Arial MT"/>
              </a:rPr>
              <a:t>Help</a:t>
            </a:r>
            <a:r>
              <a:rPr lang="es-MX" spc="-10" dirty="0">
                <a:latin typeface="Arial MT"/>
                <a:cs typeface="Arial MT"/>
              </a:rPr>
              <a:t> </a:t>
            </a:r>
            <a:r>
              <a:rPr lang="es-MX" spc="-10" dirty="0" err="1">
                <a:latin typeface="Arial MT"/>
                <a:cs typeface="Arial MT"/>
              </a:rPr>
              <a:t>with</a:t>
            </a:r>
            <a:r>
              <a:rPr lang="es-MX" spc="-10" dirty="0">
                <a:latin typeface="Arial MT"/>
                <a:cs typeface="Arial MT"/>
              </a:rPr>
              <a:t> </a:t>
            </a:r>
            <a:r>
              <a:rPr lang="es-MX" spc="-10" dirty="0" err="1">
                <a:latin typeface="Arial MT"/>
                <a:cs typeface="Arial MT"/>
              </a:rPr>
              <a:t>the</a:t>
            </a:r>
            <a:r>
              <a:rPr lang="es-MX" spc="-10" dirty="0">
                <a:latin typeface="Arial MT"/>
                <a:cs typeface="Arial MT"/>
              </a:rPr>
              <a:t> </a:t>
            </a:r>
            <a:r>
              <a:rPr lang="es-MX" spc="-10" dirty="0" err="1">
                <a:latin typeface="Arial MT"/>
                <a:cs typeface="Arial MT"/>
              </a:rPr>
              <a:t>dispersion</a:t>
            </a:r>
            <a:r>
              <a:rPr lang="es-MX" spc="-10" dirty="0">
                <a:latin typeface="Arial MT"/>
                <a:cs typeface="Arial MT"/>
              </a:rPr>
              <a:t> </a:t>
            </a:r>
            <a:r>
              <a:rPr lang="es-MX" spc="-10" dirty="0" err="1">
                <a:latin typeface="Arial MT"/>
                <a:cs typeface="Arial MT"/>
              </a:rPr>
              <a:t>of</a:t>
            </a:r>
            <a:r>
              <a:rPr lang="es-MX" spc="-10" dirty="0">
                <a:latin typeface="Arial MT"/>
                <a:cs typeface="Arial MT"/>
              </a:rPr>
              <a:t> Vegetative </a:t>
            </a:r>
            <a:r>
              <a:rPr lang="es-MX" spc="-10" dirty="0" err="1">
                <a:latin typeface="Arial MT"/>
                <a:cs typeface="Arial MT"/>
              </a:rPr>
              <a:t>species</a:t>
            </a:r>
            <a:endParaRPr sz="1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5641" y="422147"/>
            <a:ext cx="763650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5" dirty="0">
                <a:latin typeface="Corbel"/>
                <a:cs typeface="Corbel"/>
              </a:rPr>
              <a:t>BITA</a:t>
            </a:r>
            <a:r>
              <a:rPr sz="4400" i="1" spc="-30" dirty="0">
                <a:latin typeface="Corbel"/>
                <a:cs typeface="Corbel"/>
              </a:rPr>
              <a:t> </a:t>
            </a:r>
            <a:r>
              <a:rPr sz="4400" i="1" spc="-5" dirty="0">
                <a:latin typeface="Corbel"/>
                <a:cs typeface="Corbel"/>
              </a:rPr>
              <a:t>RIVER</a:t>
            </a:r>
            <a:r>
              <a:rPr sz="4400" i="1" spc="-40" dirty="0">
                <a:latin typeface="Corbel"/>
                <a:cs typeface="Corbel"/>
              </a:rPr>
              <a:t> </a:t>
            </a:r>
            <a:r>
              <a:rPr sz="4400" i="1" dirty="0">
                <a:latin typeface="Corbel"/>
                <a:cs typeface="Corbel"/>
              </a:rPr>
              <a:t>-</a:t>
            </a:r>
            <a:r>
              <a:rPr sz="4400" i="1" spc="-25" dirty="0">
                <a:latin typeface="Corbel"/>
                <a:cs typeface="Corbel"/>
              </a:rPr>
              <a:t> </a:t>
            </a:r>
            <a:r>
              <a:rPr sz="4400" i="1" spc="-10" dirty="0">
                <a:latin typeface="Corbel"/>
                <a:cs typeface="Corbel"/>
              </a:rPr>
              <a:t>RAMSAR</a:t>
            </a:r>
            <a:r>
              <a:rPr sz="4400" i="1" spc="-30" dirty="0">
                <a:latin typeface="Corbel"/>
                <a:cs typeface="Corbel"/>
              </a:rPr>
              <a:t> </a:t>
            </a:r>
            <a:r>
              <a:rPr sz="4400" i="1" spc="-10" dirty="0">
                <a:latin typeface="Corbel"/>
                <a:cs typeface="Corbel"/>
              </a:rPr>
              <a:t>WETLAND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10" y="1142491"/>
            <a:ext cx="9832975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¿What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does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a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Ramsar site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mean?</a:t>
            </a:r>
            <a:endParaRPr sz="1800" dirty="0">
              <a:latin typeface="Arial MT"/>
              <a:cs typeface="Arial MT"/>
            </a:endParaRPr>
          </a:p>
          <a:p>
            <a:pPr marL="12700">
              <a:lnSpc>
                <a:spcPts val="2135"/>
              </a:lnSpc>
            </a:pP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These</a:t>
            </a:r>
            <a:r>
              <a:rPr sz="1800" spc="4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types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of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places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are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protected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wetlands</a:t>
            </a:r>
            <a:r>
              <a:rPr sz="1800" spc="4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because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they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are</a:t>
            </a:r>
            <a:r>
              <a:rPr sz="1800" spc="43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considered</a:t>
            </a:r>
            <a:r>
              <a:rPr sz="1800" spc="4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cradles</a:t>
            </a:r>
            <a:r>
              <a:rPr sz="1800" spc="44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of</a:t>
            </a:r>
            <a:endParaRPr sz="1800" dirty="0">
              <a:latin typeface="Arial MT"/>
              <a:cs typeface="Arial MT"/>
            </a:endParaRPr>
          </a:p>
          <a:p>
            <a:pPr marL="12700" marR="5080">
              <a:lnSpc>
                <a:spcPts val="2110"/>
              </a:lnSpc>
              <a:spcBef>
                <a:spcPts val="135"/>
              </a:spcBef>
            </a:pP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biological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diversity</a:t>
            </a:r>
            <a:r>
              <a:rPr lang="es-MX" spc="-15" dirty="0">
                <a:solidFill>
                  <a:srgbClr val="1F1F22"/>
                </a:solidFill>
                <a:latin typeface="Arial MT"/>
                <a:cs typeface="Arial MT"/>
              </a:rPr>
              <a:t>. </a:t>
            </a:r>
            <a:r>
              <a:rPr lang="es-MX" spc="-15" dirty="0" err="1">
                <a:solidFill>
                  <a:srgbClr val="1F1F22"/>
                </a:solidFill>
                <a:latin typeface="Arial MT"/>
                <a:cs typeface="Arial MT"/>
              </a:rPr>
              <a:t>The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y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are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one</a:t>
            </a:r>
            <a:r>
              <a:rPr sz="1800" spc="9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of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the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most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lang="es-MX" spc="90" dirty="0">
                <a:solidFill>
                  <a:srgbClr val="1F1F22"/>
                </a:solidFill>
                <a:latin typeface="Arial MT"/>
                <a:cs typeface="Arial MT"/>
              </a:rPr>
              <a:t>bio diverse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environments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in</a:t>
            </a:r>
            <a:r>
              <a:rPr sz="1800" spc="9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the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world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and</a:t>
            </a:r>
            <a:r>
              <a:rPr sz="1800" spc="9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a </a:t>
            </a:r>
            <a:r>
              <a:rPr sz="1800" spc="-484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refuge</a:t>
            </a:r>
            <a:r>
              <a:rPr sz="1800" spc="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for</a:t>
            </a:r>
            <a:r>
              <a:rPr sz="1800" spc="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various</a:t>
            </a:r>
            <a:r>
              <a:rPr sz="1800" spc="1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species</a:t>
            </a:r>
            <a:r>
              <a:rPr sz="1800" spc="1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of</a:t>
            </a:r>
            <a:r>
              <a:rPr sz="1800" spc="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flora</a:t>
            </a:r>
            <a:r>
              <a:rPr sz="1800" spc="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and</a:t>
            </a:r>
            <a:r>
              <a:rPr sz="1800" spc="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fauna.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0244" y="5580379"/>
            <a:ext cx="9184005" cy="833119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7200"/>
              </a:lnSpc>
              <a:spcBef>
                <a:spcPts val="160"/>
              </a:spcBef>
            </a:pP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The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government promises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to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take measures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to conserve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them: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adoption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of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management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plans, establishment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of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improved urban and agricultural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zoning,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promotion </a:t>
            </a:r>
            <a:r>
              <a:rPr sz="1800" spc="-5" dirty="0">
                <a:solidFill>
                  <a:srgbClr val="1F1F22"/>
                </a:solidFill>
                <a:latin typeface="Arial MT"/>
                <a:cs typeface="Arial MT"/>
              </a:rPr>
              <a:t>of scientific </a:t>
            </a:r>
            <a:r>
              <a:rPr sz="180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research,</a:t>
            </a:r>
            <a:r>
              <a:rPr sz="1800" spc="-20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among</a:t>
            </a:r>
            <a:r>
              <a:rPr sz="1800" spc="-15" dirty="0">
                <a:solidFill>
                  <a:srgbClr val="1F1F22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1F1F22"/>
                </a:solidFill>
                <a:latin typeface="Arial MT"/>
                <a:cs typeface="Arial MT"/>
              </a:rPr>
              <a:t>others.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7816" y="2350006"/>
            <a:ext cx="6650734" cy="320801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1646" y="243840"/>
            <a:ext cx="11724640" cy="6377940"/>
            <a:chOff x="231646" y="243840"/>
            <a:chExt cx="11724640" cy="6377940"/>
          </a:xfrm>
        </p:grpSpPr>
        <p:sp>
          <p:nvSpPr>
            <p:cNvPr id="3" name="object 3"/>
            <p:cNvSpPr/>
            <p:nvPr/>
          </p:nvSpPr>
          <p:spPr>
            <a:xfrm>
              <a:off x="231646" y="243840"/>
              <a:ext cx="11724640" cy="6377940"/>
            </a:xfrm>
            <a:custGeom>
              <a:avLst/>
              <a:gdLst/>
              <a:ahLst/>
              <a:cxnLst/>
              <a:rect l="l" t="t" r="r" b="b"/>
              <a:pathLst>
                <a:path w="11724640" h="6377940">
                  <a:moveTo>
                    <a:pt x="11724132" y="0"/>
                  </a:moveTo>
                  <a:lnTo>
                    <a:pt x="0" y="0"/>
                  </a:lnTo>
                  <a:lnTo>
                    <a:pt x="0" y="6377938"/>
                  </a:lnTo>
                  <a:lnTo>
                    <a:pt x="11724132" y="6377938"/>
                  </a:lnTo>
                  <a:lnTo>
                    <a:pt x="11724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126" y="249936"/>
              <a:ext cx="11684507" cy="16565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126" y="4969762"/>
              <a:ext cx="11684506" cy="16383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70622" y="1980691"/>
            <a:ext cx="4638040" cy="2762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720" indent="-287020">
              <a:lnSpc>
                <a:spcPts val="2135"/>
              </a:lnSpc>
              <a:spcBef>
                <a:spcPts val="10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424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species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of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plants.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ts val="2135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dirty="0">
                <a:latin typeface="Arial MT"/>
                <a:cs typeface="Arial MT"/>
              </a:rPr>
              <a:t>3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freshwater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sponges.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ts val="2135"/>
              </a:lnSpc>
              <a:spcBef>
                <a:spcPts val="2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34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Dung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Beetles.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ts val="2135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87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aquatic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macroinvertebrates.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ct val="100000"/>
              </a:lnSpc>
              <a:spcBef>
                <a:spcPts val="2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75" dirty="0">
                <a:latin typeface="Arial MT"/>
                <a:cs typeface="Arial MT"/>
              </a:rPr>
              <a:t>11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crustaceans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including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shrimp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crabs.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ts val="2135"/>
              </a:lnSpc>
              <a:spcBef>
                <a:spcPts val="50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254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of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fish.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ts val="2135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19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amphibians.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ts val="2135"/>
              </a:lnSpc>
              <a:spcBef>
                <a:spcPts val="2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38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of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reptiles.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ts val="2135"/>
              </a:lnSpc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bird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201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ct val="100000"/>
              </a:lnSpc>
              <a:spcBef>
                <a:spcPts val="25"/>
              </a:spcBef>
              <a:buFont typeface="Wingdings"/>
              <a:buChar char=""/>
              <a:tabLst>
                <a:tab pos="299720" algn="l"/>
              </a:tabLst>
            </a:pPr>
            <a:r>
              <a:rPr sz="1800" spc="-10" dirty="0">
                <a:latin typeface="Arial MT"/>
                <a:cs typeface="Arial MT"/>
              </a:rPr>
              <a:t>63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MAMMALS.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038" y="1904491"/>
            <a:ext cx="59569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Bita </a:t>
            </a:r>
            <a:r>
              <a:rPr sz="1800" spc="-5" dirty="0">
                <a:latin typeface="Arial MT"/>
                <a:cs typeface="Arial MT"/>
              </a:rPr>
              <a:t>River is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10" dirty="0">
                <a:latin typeface="Arial MT"/>
                <a:cs typeface="Arial MT"/>
              </a:rPr>
              <a:t>migration </a:t>
            </a:r>
            <a:r>
              <a:rPr sz="1800" spc="-5" dirty="0">
                <a:latin typeface="Arial MT"/>
                <a:cs typeface="Arial MT"/>
              </a:rPr>
              <a:t>space </a:t>
            </a:r>
            <a:r>
              <a:rPr sz="1800" spc="-10" dirty="0">
                <a:latin typeface="Arial MT"/>
                <a:cs typeface="Arial MT"/>
              </a:rPr>
              <a:t>for boreal, austral and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neotropical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birds;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home</a:t>
            </a:r>
            <a:r>
              <a:rPr sz="1800" spc="-5" dirty="0">
                <a:latin typeface="Arial MT"/>
                <a:cs typeface="Arial MT"/>
              </a:rPr>
              <a:t>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jaguars,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pumas,</a:t>
            </a:r>
            <a:r>
              <a:rPr sz="1800" spc="48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primates,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tapirs, dolphins and ornamental fish; also </a:t>
            </a:r>
            <a:r>
              <a:rPr sz="1800" dirty="0">
                <a:latin typeface="Arial MT"/>
                <a:cs typeface="Arial MT"/>
              </a:rPr>
              <a:t>a </a:t>
            </a:r>
            <a:r>
              <a:rPr sz="1800" spc="-10" dirty="0">
                <a:latin typeface="Arial MT"/>
                <a:cs typeface="Arial MT"/>
              </a:rPr>
              <a:t>refuge for the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passage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spc="-10" dirty="0">
                <a:latin typeface="Arial MT"/>
                <a:cs typeface="Arial MT"/>
              </a:rPr>
              <a:t>aquatic fauna </a:t>
            </a:r>
            <a:r>
              <a:rPr sz="1800" spc="-5" dirty="0">
                <a:latin typeface="Arial MT"/>
                <a:cs typeface="Arial MT"/>
              </a:rPr>
              <a:t>in constant </a:t>
            </a:r>
            <a:r>
              <a:rPr sz="1800" spc="-10" dirty="0">
                <a:latin typeface="Arial MT"/>
                <a:cs typeface="Arial MT"/>
              </a:rPr>
              <a:t>exodus; territory </a:t>
            </a:r>
            <a:r>
              <a:rPr sz="1800" spc="-5" dirty="0">
                <a:latin typeface="Arial MT"/>
                <a:cs typeface="Arial MT"/>
              </a:rPr>
              <a:t>with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the greatest wealth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spc="-10" dirty="0">
                <a:latin typeface="Arial MT"/>
                <a:cs typeface="Arial MT"/>
              </a:rPr>
              <a:t>mammals </a:t>
            </a:r>
            <a:r>
              <a:rPr sz="1800" spc="-5" dirty="0">
                <a:latin typeface="Arial MT"/>
                <a:cs typeface="Arial MT"/>
              </a:rPr>
              <a:t>in </a:t>
            </a:r>
            <a:r>
              <a:rPr sz="1800" spc="-10" dirty="0">
                <a:latin typeface="Arial MT"/>
                <a:cs typeface="Arial MT"/>
              </a:rPr>
              <a:t>the </a:t>
            </a:r>
            <a:r>
              <a:rPr sz="1800" spc="-25" dirty="0">
                <a:latin typeface="Arial MT"/>
                <a:cs typeface="Arial MT"/>
              </a:rPr>
              <a:t>country, </a:t>
            </a:r>
            <a:r>
              <a:rPr sz="1800" spc="-10" dirty="0">
                <a:latin typeface="Arial MT"/>
                <a:cs typeface="Arial MT"/>
              </a:rPr>
              <a:t>and the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widest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diversity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beetle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species.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038" y="3849116"/>
            <a:ext cx="59569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10" dirty="0">
                <a:latin typeface="Arial MT"/>
                <a:cs typeface="Arial MT"/>
              </a:rPr>
              <a:t>Bita, </a:t>
            </a:r>
            <a:r>
              <a:rPr sz="1800" spc="-5" dirty="0">
                <a:latin typeface="Arial MT"/>
                <a:cs typeface="Arial MT"/>
              </a:rPr>
              <a:t>which is </a:t>
            </a:r>
            <a:r>
              <a:rPr sz="1800" spc="-10" dirty="0">
                <a:latin typeface="Arial MT"/>
                <a:cs typeface="Arial MT"/>
              </a:rPr>
              <a:t>fed </a:t>
            </a:r>
            <a:r>
              <a:rPr sz="1800" spc="-5" dirty="0">
                <a:latin typeface="Arial MT"/>
                <a:cs typeface="Arial MT"/>
              </a:rPr>
              <a:t>by more </a:t>
            </a:r>
            <a:r>
              <a:rPr sz="1800" spc="-10" dirty="0">
                <a:latin typeface="Arial MT"/>
                <a:cs typeface="Arial MT"/>
              </a:rPr>
              <a:t>than 5,000 </a:t>
            </a:r>
            <a:r>
              <a:rPr sz="1800" spc="-5" dirty="0">
                <a:latin typeface="Arial MT"/>
                <a:cs typeface="Arial MT"/>
              </a:rPr>
              <a:t>streams </a:t>
            </a:r>
            <a:r>
              <a:rPr sz="1800" spc="-1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 small streams </a:t>
            </a:r>
            <a:r>
              <a:rPr sz="1800" spc="-10" dirty="0">
                <a:latin typeface="Arial MT"/>
                <a:cs typeface="Arial MT"/>
              </a:rPr>
              <a:t>that </a:t>
            </a:r>
            <a:r>
              <a:rPr sz="1800" spc="-5" dirty="0">
                <a:latin typeface="Arial MT"/>
                <a:cs typeface="Arial MT"/>
              </a:rPr>
              <a:t>make it up </a:t>
            </a:r>
            <a:r>
              <a:rPr sz="1800" spc="-10" dirty="0">
                <a:latin typeface="Arial MT"/>
                <a:cs typeface="Arial MT"/>
              </a:rPr>
              <a:t>when they </a:t>
            </a:r>
            <a:r>
              <a:rPr sz="1800" spc="-5" dirty="0">
                <a:latin typeface="Arial MT"/>
                <a:cs typeface="Arial MT"/>
              </a:rPr>
              <a:t>come </a:t>
            </a:r>
            <a:r>
              <a:rPr sz="1800" spc="-20" dirty="0">
                <a:latin typeface="Arial MT"/>
                <a:cs typeface="Arial MT"/>
              </a:rPr>
              <a:t>together, </a:t>
            </a:r>
            <a:r>
              <a:rPr sz="1800" spc="-5" dirty="0">
                <a:latin typeface="Arial MT"/>
                <a:cs typeface="Arial MT"/>
              </a:rPr>
              <a:t>is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born </a:t>
            </a:r>
            <a:r>
              <a:rPr sz="1800" spc="-5" dirty="0">
                <a:latin typeface="Arial MT"/>
                <a:cs typeface="Arial MT"/>
              </a:rPr>
              <a:t>in </a:t>
            </a:r>
            <a:r>
              <a:rPr sz="1800" spc="-10" dirty="0">
                <a:latin typeface="Arial MT"/>
                <a:cs typeface="Arial MT"/>
              </a:rPr>
              <a:t>the municipality </a:t>
            </a:r>
            <a:r>
              <a:rPr sz="1800" spc="-5" dirty="0">
                <a:latin typeface="Arial MT"/>
                <a:cs typeface="Arial MT"/>
              </a:rPr>
              <a:t>of La </a:t>
            </a:r>
            <a:r>
              <a:rPr sz="1800" spc="-10" dirty="0">
                <a:latin typeface="Arial MT"/>
                <a:cs typeface="Arial MT"/>
              </a:rPr>
              <a:t>Primavera and flows </a:t>
            </a:r>
            <a:r>
              <a:rPr sz="1800" spc="-5" dirty="0">
                <a:latin typeface="Arial MT"/>
                <a:cs typeface="Arial MT"/>
              </a:rPr>
              <a:t>into </a:t>
            </a:r>
            <a:r>
              <a:rPr sz="1800" spc="-10" dirty="0">
                <a:latin typeface="Arial MT"/>
                <a:cs typeface="Arial MT"/>
              </a:rPr>
              <a:t>the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Orinoco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River.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58" y="237742"/>
            <a:ext cx="11742419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119" y="243840"/>
            <a:ext cx="11750040" cy="6408420"/>
            <a:chOff x="206119" y="243840"/>
            <a:chExt cx="11750040" cy="6408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6"/>
              <a:ext cx="3008375" cy="9250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5"/>
              <a:ext cx="1706878" cy="87477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21250" y="353059"/>
            <a:ext cx="2362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LO</a:t>
            </a:r>
            <a:r>
              <a:rPr sz="3600" dirty="0"/>
              <a:t>C</a:t>
            </a:r>
            <a:r>
              <a:rPr sz="3600" spc="-5" dirty="0"/>
              <a:t>A</a:t>
            </a:r>
            <a:r>
              <a:rPr sz="3600" dirty="0"/>
              <a:t>T</a:t>
            </a:r>
            <a:r>
              <a:rPr sz="3600" spc="-5" dirty="0"/>
              <a:t>ION</a:t>
            </a:r>
            <a:endParaRPr sz="3600"/>
          </a:p>
        </p:txBody>
      </p:sp>
      <p:grpSp>
        <p:nvGrpSpPr>
          <p:cNvPr id="7" name="object 7"/>
          <p:cNvGrpSpPr/>
          <p:nvPr/>
        </p:nvGrpSpPr>
        <p:grpSpPr>
          <a:xfrm>
            <a:off x="685800" y="1117367"/>
            <a:ext cx="9260840" cy="4140835"/>
            <a:chOff x="685800" y="1117367"/>
            <a:chExt cx="9260840" cy="41408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1151418"/>
              <a:ext cx="3886200" cy="41063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9635" y="1117367"/>
              <a:ext cx="4876798" cy="321167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046544" y="4330700"/>
            <a:ext cx="5981065" cy="1391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department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Vichada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has 105,947 </a:t>
            </a:r>
            <a:r>
              <a:rPr sz="1800" spc="-10" dirty="0">
                <a:latin typeface="Calibri"/>
                <a:cs typeface="Calibri"/>
              </a:rPr>
              <a:t>square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km,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located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east</a:t>
            </a:r>
            <a:r>
              <a:rPr sz="1800" dirty="0">
                <a:latin typeface="Calibri"/>
                <a:cs typeface="Calibri"/>
              </a:rPr>
              <a:t> of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country,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Orinoquía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Amazonia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regions,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bordering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Casanare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Arauca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north,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Venezuela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north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east,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Guainía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south,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Guaviare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to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southwest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West</a:t>
            </a:r>
            <a:r>
              <a:rPr sz="1800" spc="-5" dirty="0">
                <a:latin typeface="Calibri"/>
                <a:cs typeface="Calibri"/>
              </a:rPr>
              <a:t> with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Meta,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</a:t>
            </a:r>
            <a:r>
              <a:rPr sz="1800" dirty="0">
                <a:latin typeface="Calibri"/>
                <a:cs typeface="Calibri"/>
              </a:rPr>
              <a:t> the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second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largest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department.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098280" y="1426463"/>
            <a:ext cx="1384300" cy="628015"/>
            <a:chOff x="9098280" y="1426463"/>
            <a:chExt cx="1384300" cy="62801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98280" y="1426463"/>
              <a:ext cx="1383792" cy="6278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39541" y="1515082"/>
              <a:ext cx="1224280" cy="478155"/>
            </a:xfrm>
            <a:custGeom>
              <a:avLst/>
              <a:gdLst/>
              <a:ahLst/>
              <a:cxnLst/>
              <a:rect l="l" t="t" r="r" b="b"/>
              <a:pathLst>
                <a:path w="1224279" h="478155">
                  <a:moveTo>
                    <a:pt x="1147850" y="23782"/>
                  </a:moveTo>
                  <a:lnTo>
                    <a:pt x="0" y="454226"/>
                  </a:lnTo>
                  <a:lnTo>
                    <a:pt x="8917" y="478008"/>
                  </a:lnTo>
                  <a:lnTo>
                    <a:pt x="1156769" y="47565"/>
                  </a:lnTo>
                  <a:lnTo>
                    <a:pt x="1147850" y="23782"/>
                  </a:lnTo>
                  <a:close/>
                </a:path>
                <a:path w="1224279" h="478155">
                  <a:moveTo>
                    <a:pt x="1213997" y="19323"/>
                  </a:moveTo>
                  <a:lnTo>
                    <a:pt x="1159742" y="19323"/>
                  </a:lnTo>
                  <a:lnTo>
                    <a:pt x="1168660" y="43106"/>
                  </a:lnTo>
                  <a:lnTo>
                    <a:pt x="1156769" y="47565"/>
                  </a:lnTo>
                  <a:lnTo>
                    <a:pt x="1165688" y="71347"/>
                  </a:lnTo>
                  <a:lnTo>
                    <a:pt x="1213997" y="19323"/>
                  </a:lnTo>
                  <a:close/>
                </a:path>
                <a:path w="1224279" h="478155">
                  <a:moveTo>
                    <a:pt x="1159742" y="19323"/>
                  </a:moveTo>
                  <a:lnTo>
                    <a:pt x="1147850" y="23782"/>
                  </a:lnTo>
                  <a:lnTo>
                    <a:pt x="1156769" y="47565"/>
                  </a:lnTo>
                  <a:lnTo>
                    <a:pt x="1168660" y="43106"/>
                  </a:lnTo>
                  <a:lnTo>
                    <a:pt x="1159742" y="19323"/>
                  </a:lnTo>
                  <a:close/>
                </a:path>
                <a:path w="1224279" h="478155">
                  <a:moveTo>
                    <a:pt x="1138932" y="0"/>
                  </a:moveTo>
                  <a:lnTo>
                    <a:pt x="1147850" y="23782"/>
                  </a:lnTo>
                  <a:lnTo>
                    <a:pt x="1159742" y="19323"/>
                  </a:lnTo>
                  <a:lnTo>
                    <a:pt x="1213997" y="19323"/>
                  </a:lnTo>
                  <a:lnTo>
                    <a:pt x="1223658" y="8917"/>
                  </a:lnTo>
                  <a:lnTo>
                    <a:pt x="1138932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544580" y="1328420"/>
            <a:ext cx="9728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20" dirty="0">
                <a:latin typeface="Calibri"/>
                <a:cs typeface="Calibri"/>
              </a:rPr>
              <a:t>F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20" dirty="0">
                <a:latin typeface="Calibri"/>
                <a:cs typeface="Calibri"/>
              </a:rPr>
              <a:t>R</a:t>
            </a:r>
            <a:r>
              <a:rPr sz="1800" spc="-15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49106" y="307489"/>
            <a:ext cx="9237562" cy="5671726"/>
            <a:chOff x="2494186" y="262728"/>
            <a:chExt cx="9237562" cy="567172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5746" y="262728"/>
              <a:ext cx="1048512" cy="10286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4186" y="2791521"/>
              <a:ext cx="1524000" cy="1444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04726" y="2793426"/>
              <a:ext cx="1327022" cy="14409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7763" y="4242816"/>
              <a:ext cx="3675886" cy="169163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53676" y="307489"/>
            <a:ext cx="4254375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35" dirty="0">
                <a:latin typeface="Arial"/>
                <a:cs typeface="Arial"/>
              </a:rPr>
              <a:t> </a:t>
            </a:r>
            <a:r>
              <a:rPr sz="4400" b="1" i="1" spc="-5" dirty="0">
                <a:latin typeface="Arial"/>
                <a:cs typeface="Arial"/>
              </a:rPr>
              <a:t>2023</a:t>
            </a:r>
            <a:r>
              <a:rPr lang="es-MX" sz="4400" b="1" i="1" spc="-5" dirty="0"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4400" b="1" i="1" spc="-5" dirty="0">
                <a:latin typeface="Arial"/>
                <a:cs typeface="Arial"/>
              </a:rPr>
              <a:t>FIGURES</a:t>
            </a:r>
            <a:endParaRPr sz="4400" b="1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26981" y="1894214"/>
            <a:ext cx="2277745" cy="11258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3600" spc="-5" dirty="0">
                <a:latin typeface="Arial MT"/>
                <a:cs typeface="Arial MT"/>
              </a:rPr>
              <a:t>7.</a:t>
            </a:r>
            <a:r>
              <a:rPr sz="3600" spc="-10" dirty="0">
                <a:latin typeface="Arial MT"/>
                <a:cs typeface="Arial MT"/>
              </a:rPr>
              <a:t>2</a:t>
            </a:r>
            <a:r>
              <a:rPr sz="3600" spc="-810" dirty="0">
                <a:latin typeface="Arial MT"/>
                <a:cs typeface="Arial MT"/>
              </a:rPr>
              <a:t>1</a:t>
            </a:r>
            <a:r>
              <a:rPr sz="3600" dirty="0">
                <a:latin typeface="Arial MT"/>
                <a:cs typeface="Arial MT"/>
              </a:rPr>
              <a:t>1</a:t>
            </a:r>
            <a:r>
              <a:rPr sz="3600" spc="-55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</a:t>
            </a:r>
            <a:r>
              <a:rPr sz="1800" spc="-15" dirty="0">
                <a:latin typeface="Arial MT"/>
                <a:cs typeface="Arial MT"/>
              </a:rPr>
              <a:t>e</a:t>
            </a:r>
            <a:r>
              <a:rPr sz="1800" spc="-10" dirty="0">
                <a:latin typeface="Arial MT"/>
                <a:cs typeface="Arial MT"/>
              </a:rPr>
              <a:t>c</a:t>
            </a:r>
            <a:r>
              <a:rPr sz="1800" spc="-15" dirty="0">
                <a:latin typeface="Arial MT"/>
                <a:cs typeface="Arial MT"/>
              </a:rPr>
              <a:t>ta</a:t>
            </a:r>
            <a:r>
              <a:rPr sz="1800" spc="-10" dirty="0">
                <a:latin typeface="Arial MT"/>
                <a:cs typeface="Arial MT"/>
              </a:rPr>
              <a:t>r</a:t>
            </a:r>
            <a:r>
              <a:rPr sz="1800" spc="-15" dirty="0">
                <a:latin typeface="Arial MT"/>
                <a:cs typeface="Arial MT"/>
              </a:rPr>
              <a:t>e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of  Lan</a:t>
            </a:r>
            <a:r>
              <a:rPr sz="1800" dirty="0">
                <a:latin typeface="Arial MT"/>
                <a:cs typeface="Arial MT"/>
              </a:rPr>
              <a:t>d</a:t>
            </a:r>
            <a:r>
              <a:rPr sz="1800" spc="-125" dirty="0">
                <a:latin typeface="Arial MT"/>
                <a:cs typeface="Arial MT"/>
              </a:rPr>
              <a:t> </a:t>
            </a:r>
            <a:r>
              <a:rPr sz="1800" spc="-45" dirty="0">
                <a:latin typeface="Arial MT"/>
                <a:cs typeface="Arial MT"/>
              </a:rPr>
              <a:t>A</a:t>
            </a:r>
            <a:r>
              <a:rPr sz="1800" spc="-15" dirty="0">
                <a:latin typeface="Arial MT"/>
                <a:cs typeface="Arial MT"/>
              </a:rPr>
              <a:t>va</a:t>
            </a:r>
            <a:r>
              <a:rPr sz="1800" spc="-10" dirty="0">
                <a:latin typeface="Arial MT"/>
                <a:cs typeface="Arial MT"/>
              </a:rPr>
              <a:t>il</a:t>
            </a:r>
            <a:r>
              <a:rPr sz="1800" spc="-15" dirty="0">
                <a:latin typeface="Arial MT"/>
                <a:cs typeface="Arial MT"/>
              </a:rPr>
              <a:t>ab</a:t>
            </a:r>
            <a:r>
              <a:rPr sz="1800" spc="-10" dirty="0">
                <a:latin typeface="Arial MT"/>
                <a:cs typeface="Arial MT"/>
              </a:rPr>
              <a:t>l</a:t>
            </a:r>
            <a:r>
              <a:rPr sz="1800" dirty="0">
                <a:latin typeface="Arial MT"/>
                <a:cs typeface="Arial MT"/>
              </a:rPr>
              <a:t>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for  Planting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3182" y="1776476"/>
            <a:ext cx="2886075" cy="832792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25"/>
              </a:spcBef>
              <a:tabLst>
                <a:tab pos="2296795" algn="l"/>
              </a:tabLst>
            </a:pPr>
            <a:r>
              <a:rPr sz="3600" spc="-10" dirty="0">
                <a:latin typeface="Arial MT"/>
                <a:cs typeface="Arial MT"/>
              </a:rPr>
              <a:t>2.490.</a:t>
            </a:r>
            <a:r>
              <a:rPr sz="3600" spc="-5" dirty="0">
                <a:latin typeface="Arial MT"/>
                <a:cs typeface="Arial MT"/>
              </a:rPr>
              <a:t>0</a:t>
            </a:r>
            <a:r>
              <a:rPr sz="3600" spc="-30" dirty="0">
                <a:latin typeface="Arial MT"/>
                <a:cs typeface="Arial MT"/>
              </a:rPr>
              <a:t>0</a:t>
            </a:r>
            <a:r>
              <a:rPr sz="3600" dirty="0">
                <a:latin typeface="Arial MT"/>
                <a:cs typeface="Arial MT"/>
              </a:rPr>
              <a:t>0</a:t>
            </a:r>
            <a:r>
              <a:rPr lang="es-MX" sz="3600" dirty="0">
                <a:latin typeface="Arial MT"/>
                <a:cs typeface="Arial MT"/>
              </a:rPr>
              <a:t>    </a:t>
            </a:r>
            <a:r>
              <a:rPr sz="1800" spc="-70" dirty="0">
                <a:latin typeface="Arial MT"/>
                <a:cs typeface="Arial MT"/>
              </a:rPr>
              <a:t>T</a:t>
            </a:r>
            <a:r>
              <a:rPr sz="1800" dirty="0">
                <a:latin typeface="Arial MT"/>
                <a:cs typeface="Arial MT"/>
              </a:rPr>
              <a:t>r</a:t>
            </a:r>
            <a:r>
              <a:rPr sz="1800" spc="-5" dirty="0">
                <a:latin typeface="Arial MT"/>
                <a:cs typeface="Arial MT"/>
              </a:rPr>
              <a:t>ee</a:t>
            </a:r>
            <a:r>
              <a:rPr sz="1800" dirty="0">
                <a:latin typeface="Arial MT"/>
                <a:cs typeface="Arial MT"/>
              </a:rPr>
              <a:t>s  </a:t>
            </a:r>
            <a:r>
              <a:rPr sz="1800" spc="-5" dirty="0">
                <a:latin typeface="Arial MT"/>
                <a:cs typeface="Arial MT"/>
              </a:rPr>
              <a:t>Planted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0302" y="4412217"/>
            <a:ext cx="3006090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0960" algn="r">
              <a:lnSpc>
                <a:spcPts val="4310"/>
              </a:lnSpc>
              <a:spcBef>
                <a:spcPts val="100"/>
              </a:spcBef>
            </a:pPr>
            <a:r>
              <a:rPr sz="3600" spc="-5" dirty="0">
                <a:latin typeface="Arial MT"/>
                <a:cs typeface="Arial MT"/>
              </a:rPr>
              <a:t>2.</a:t>
            </a:r>
            <a:r>
              <a:rPr sz="3600" spc="-10" dirty="0">
                <a:latin typeface="Arial MT"/>
                <a:cs typeface="Arial MT"/>
              </a:rPr>
              <a:t>00</a:t>
            </a:r>
            <a:r>
              <a:rPr sz="3600" dirty="0">
                <a:latin typeface="Arial MT"/>
                <a:cs typeface="Arial MT"/>
              </a:rPr>
              <a:t>0</a:t>
            </a:r>
            <a:r>
              <a:rPr sz="3600" spc="-5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P</a:t>
            </a:r>
            <a:r>
              <a:rPr sz="1800" spc="-10" dirty="0">
                <a:latin typeface="Arial MT"/>
                <a:cs typeface="Arial MT"/>
              </a:rPr>
              <a:t>l</a:t>
            </a:r>
            <a:r>
              <a:rPr sz="1800" spc="-15" dirty="0">
                <a:latin typeface="Arial MT"/>
                <a:cs typeface="Arial MT"/>
              </a:rPr>
              <a:t>ante</a:t>
            </a:r>
            <a:r>
              <a:rPr sz="1800" dirty="0">
                <a:latin typeface="Arial MT"/>
                <a:cs typeface="Arial MT"/>
              </a:rPr>
              <a:t>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=</a:t>
            </a:r>
          </a:p>
          <a:p>
            <a:pPr marR="5080" algn="r">
              <a:lnSpc>
                <a:spcPts val="4310"/>
              </a:lnSpc>
            </a:pPr>
            <a:r>
              <a:rPr sz="3600" spc="-10" dirty="0">
                <a:latin typeface="Arial MT"/>
                <a:cs typeface="Arial MT"/>
              </a:rPr>
              <a:t>930.00</a:t>
            </a:r>
            <a:r>
              <a:rPr sz="3600" dirty="0">
                <a:latin typeface="Arial MT"/>
                <a:cs typeface="Arial MT"/>
              </a:rPr>
              <a:t>0</a:t>
            </a:r>
            <a:r>
              <a:rPr sz="3600" spc="-545" dirty="0">
                <a:latin typeface="Arial MT"/>
                <a:cs typeface="Arial MT"/>
              </a:rPr>
              <a:t> </a:t>
            </a:r>
            <a:r>
              <a:rPr sz="1800" spc="-200" dirty="0">
                <a:latin typeface="Arial MT"/>
                <a:cs typeface="Arial MT"/>
              </a:rPr>
              <a:t>T</a:t>
            </a:r>
            <a:r>
              <a:rPr sz="1800" spc="-5" dirty="0">
                <a:latin typeface="Arial MT"/>
                <a:cs typeface="Arial MT"/>
              </a:rPr>
              <a:t>on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50" dirty="0">
                <a:latin typeface="Arial MT"/>
                <a:cs typeface="Arial MT"/>
              </a:rPr>
              <a:t> </a:t>
            </a:r>
            <a:r>
              <a:rPr sz="1800" spc="-30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f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</a:t>
            </a:r>
            <a:r>
              <a:rPr sz="1800" spc="-30" dirty="0">
                <a:latin typeface="Arial MT"/>
                <a:cs typeface="Arial MT"/>
              </a:rPr>
              <a:t>o2</a:t>
            </a:r>
            <a:r>
              <a:rPr sz="1800" dirty="0">
                <a:latin typeface="Arial MT"/>
                <a:cs typeface="Arial MT"/>
              </a:rPr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86392" y="1981648"/>
            <a:ext cx="2710815" cy="2245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54"/>
              </a:lnSpc>
            </a:pPr>
            <a:r>
              <a:rPr sz="3600" spc="-10" dirty="0">
                <a:latin typeface="Arial MT"/>
                <a:cs typeface="Arial MT"/>
              </a:rPr>
              <a:t>10.329</a:t>
            </a:r>
            <a:r>
              <a:rPr sz="36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Hectares</a:t>
            </a:r>
            <a:r>
              <a:rPr lang="es-MX" sz="1800" spc="-10" dirty="0">
                <a:latin typeface="Arial MT"/>
                <a:cs typeface="Arial MT"/>
              </a:rPr>
              <a:t> 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of</a:t>
            </a:r>
            <a:r>
              <a:rPr lang="es-MX" dirty="0">
                <a:latin typeface="Arial MT"/>
                <a:cs typeface="Arial MT"/>
              </a:rPr>
              <a:t> </a:t>
            </a:r>
            <a:r>
              <a:rPr lang="es-MX" dirty="0" err="1">
                <a:latin typeface="Arial MT"/>
                <a:cs typeface="Arial MT"/>
              </a:rPr>
              <a:t>T</a:t>
            </a:r>
            <a:r>
              <a:rPr lang="es-MX" sz="1800" spc="-10" dirty="0" err="1">
                <a:latin typeface="Arial MT"/>
                <a:cs typeface="Arial MT"/>
              </a:rPr>
              <a:t>itled</a:t>
            </a:r>
            <a:r>
              <a:rPr lang="es-MX" sz="1800" spc="-10" dirty="0">
                <a:latin typeface="Arial MT"/>
                <a:cs typeface="Arial MT"/>
              </a:rPr>
              <a:t> </a:t>
            </a:r>
            <a:r>
              <a:rPr lang="es-MX" sz="1800" spc="-10" dirty="0" err="1">
                <a:latin typeface="Arial MT"/>
                <a:cs typeface="Arial MT"/>
              </a:rPr>
              <a:t>Ptotected</a:t>
            </a:r>
            <a:r>
              <a:rPr lang="es-MX" sz="1800" spc="-1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Lan</a:t>
            </a:r>
            <a:r>
              <a:rPr lang="es-MX" sz="1800" spc="-10" dirty="0">
                <a:latin typeface="Arial MT"/>
                <a:cs typeface="Arial MT"/>
              </a:rPr>
              <a:t>d</a:t>
            </a:r>
          </a:p>
          <a:p>
            <a:pPr marL="12700">
              <a:lnSpc>
                <a:spcPts val="3554"/>
              </a:lnSpc>
            </a:pPr>
            <a:endParaRPr lang="es-MX" sz="1800" spc="-10" dirty="0">
              <a:latin typeface="Arial MT"/>
              <a:cs typeface="Arial MT"/>
            </a:endParaRPr>
          </a:p>
          <a:p>
            <a:pPr marL="12700">
              <a:lnSpc>
                <a:spcPts val="3554"/>
              </a:lnSpc>
            </a:pPr>
            <a:r>
              <a:rPr sz="1800" spc="-50" dirty="0">
                <a:latin typeface="Arial MT"/>
                <a:cs typeface="Arial MT"/>
              </a:rPr>
              <a:t> </a:t>
            </a:r>
            <a:r>
              <a:rPr sz="3600" spc="-10" dirty="0">
                <a:latin typeface="Arial MT"/>
                <a:cs typeface="Arial MT"/>
              </a:rPr>
              <a:t>30</a:t>
            </a:r>
            <a:r>
              <a:rPr lang="es-MX" sz="3600" spc="-10" dirty="0">
                <a:latin typeface="Arial MT"/>
                <a:cs typeface="Arial MT"/>
              </a:rPr>
              <a:t>+ </a:t>
            </a:r>
            <a:r>
              <a:rPr sz="1800" spc="-5" dirty="0">
                <a:latin typeface="Arial MT"/>
                <a:cs typeface="Arial MT"/>
              </a:rPr>
              <a:t>Direct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Indirect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Jobs</a:t>
            </a:r>
            <a:r>
              <a:rPr lang="es-MX" sz="1800" spc="-10" dirty="0">
                <a:latin typeface="Arial MT"/>
                <a:cs typeface="Arial MT"/>
              </a:rPr>
              <a:t> </a:t>
            </a:r>
            <a:r>
              <a:rPr lang="es-MX" sz="1800" spc="-10" dirty="0" err="1">
                <a:latin typeface="Arial MT"/>
                <a:cs typeface="Arial MT"/>
              </a:rPr>
              <a:t>Generated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93380" y="432923"/>
            <a:ext cx="2710815" cy="123571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 indent="-635" algn="ctr">
              <a:lnSpc>
                <a:spcPct val="103899"/>
              </a:lnSpc>
              <a:spcBef>
                <a:spcPts val="505"/>
              </a:spcBef>
            </a:pPr>
            <a:r>
              <a:rPr sz="3600" spc="-10" dirty="0">
                <a:latin typeface="Arial MT"/>
                <a:cs typeface="Arial MT"/>
              </a:rPr>
              <a:t>30</a:t>
            </a:r>
            <a:r>
              <a:rPr sz="3600" dirty="0">
                <a:latin typeface="Arial MT"/>
                <a:cs typeface="Arial MT"/>
              </a:rPr>
              <a:t>8</a:t>
            </a:r>
            <a:r>
              <a:rPr sz="3600" spc="-54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</a:t>
            </a:r>
            <a:r>
              <a:rPr sz="1800" spc="-15" dirty="0">
                <a:latin typeface="Arial MT"/>
                <a:cs typeface="Arial MT"/>
              </a:rPr>
              <a:t>e</a:t>
            </a:r>
            <a:r>
              <a:rPr sz="1800" spc="-10" dirty="0">
                <a:latin typeface="Arial MT"/>
                <a:cs typeface="Arial MT"/>
              </a:rPr>
              <a:t>c</a:t>
            </a:r>
            <a:r>
              <a:rPr sz="1800" spc="-15" dirty="0">
                <a:latin typeface="Arial MT"/>
                <a:cs typeface="Arial MT"/>
              </a:rPr>
              <a:t>ta</a:t>
            </a:r>
            <a:r>
              <a:rPr sz="1800" spc="-10" dirty="0">
                <a:latin typeface="Arial MT"/>
                <a:cs typeface="Arial MT"/>
              </a:rPr>
              <a:t>r</a:t>
            </a:r>
            <a:r>
              <a:rPr sz="1800" spc="-15" dirty="0">
                <a:latin typeface="Arial MT"/>
                <a:cs typeface="Arial MT"/>
              </a:rPr>
              <a:t>e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of Protected</a:t>
            </a:r>
            <a:r>
              <a:rPr lang="es-MX" sz="1800" spc="-15" dirty="0">
                <a:latin typeface="Arial MT"/>
                <a:cs typeface="Arial MT"/>
              </a:rPr>
              <a:t> Native 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lang="es-MX" spc="-15" dirty="0" err="1">
                <a:latin typeface="Arial MT"/>
                <a:cs typeface="Arial MT"/>
              </a:rPr>
              <a:t>Dry</a:t>
            </a:r>
            <a:r>
              <a:rPr lang="es-MX" spc="-15" dirty="0">
                <a:latin typeface="Arial MT"/>
                <a:cs typeface="Arial MT"/>
              </a:rPr>
              <a:t> Tropical F</a:t>
            </a:r>
            <a:r>
              <a:rPr sz="1800" spc="-15" dirty="0" err="1">
                <a:latin typeface="Arial MT"/>
                <a:cs typeface="Arial MT"/>
              </a:rPr>
              <a:t>orest</a:t>
            </a:r>
            <a:endParaRPr sz="1800" dirty="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33299" y="469694"/>
            <a:ext cx="11725402" cy="6201413"/>
            <a:chOff x="214882" y="441193"/>
            <a:chExt cx="11725402" cy="6201413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915" y="3887787"/>
              <a:ext cx="1183400" cy="16474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15644" y="5767576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32135" y="5766814"/>
              <a:ext cx="1706878" cy="8747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71884" y="4225685"/>
              <a:ext cx="1633726" cy="14737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5448" y="1792222"/>
              <a:ext cx="1071372" cy="113842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508421" y="441193"/>
              <a:ext cx="1598362" cy="1332053"/>
            </a:xfrm>
            <a:custGeom>
              <a:avLst/>
              <a:gdLst/>
              <a:ahLst/>
              <a:cxnLst/>
              <a:rect l="l" t="t" r="r" b="b"/>
              <a:pathLst>
                <a:path w="1030604" h="1129665">
                  <a:moveTo>
                    <a:pt x="629411" y="676528"/>
                  </a:moveTo>
                  <a:lnTo>
                    <a:pt x="565784" y="822198"/>
                  </a:lnTo>
                  <a:lnTo>
                    <a:pt x="559943" y="795274"/>
                  </a:lnTo>
                  <a:lnTo>
                    <a:pt x="559180" y="781050"/>
                  </a:lnTo>
                  <a:lnTo>
                    <a:pt x="420243" y="713359"/>
                  </a:lnTo>
                  <a:lnTo>
                    <a:pt x="229870" y="736980"/>
                  </a:lnTo>
                  <a:lnTo>
                    <a:pt x="227329" y="766699"/>
                  </a:lnTo>
                  <a:lnTo>
                    <a:pt x="219963" y="792479"/>
                  </a:lnTo>
                  <a:lnTo>
                    <a:pt x="209550" y="814831"/>
                  </a:lnTo>
                  <a:lnTo>
                    <a:pt x="203961" y="820165"/>
                  </a:lnTo>
                  <a:lnTo>
                    <a:pt x="187325" y="831214"/>
                  </a:lnTo>
                  <a:lnTo>
                    <a:pt x="174498" y="848740"/>
                  </a:lnTo>
                  <a:lnTo>
                    <a:pt x="166624" y="873251"/>
                  </a:lnTo>
                  <a:lnTo>
                    <a:pt x="162940" y="888745"/>
                  </a:lnTo>
                  <a:lnTo>
                    <a:pt x="157479" y="908303"/>
                  </a:lnTo>
                  <a:lnTo>
                    <a:pt x="146303" y="890777"/>
                  </a:lnTo>
                  <a:lnTo>
                    <a:pt x="135254" y="869188"/>
                  </a:lnTo>
                  <a:lnTo>
                    <a:pt x="127126" y="848740"/>
                  </a:lnTo>
                  <a:lnTo>
                    <a:pt x="112013" y="828293"/>
                  </a:lnTo>
                  <a:lnTo>
                    <a:pt x="100837" y="814831"/>
                  </a:lnTo>
                  <a:lnTo>
                    <a:pt x="89788" y="795274"/>
                  </a:lnTo>
                  <a:lnTo>
                    <a:pt x="83565" y="779017"/>
                  </a:lnTo>
                  <a:lnTo>
                    <a:pt x="76073" y="770763"/>
                  </a:lnTo>
                  <a:lnTo>
                    <a:pt x="60959" y="759460"/>
                  </a:lnTo>
                  <a:lnTo>
                    <a:pt x="42545" y="753237"/>
                  </a:lnTo>
                  <a:lnTo>
                    <a:pt x="25146" y="746378"/>
                  </a:lnTo>
                  <a:lnTo>
                    <a:pt x="10032" y="729995"/>
                  </a:lnTo>
                  <a:lnTo>
                    <a:pt x="10032" y="702310"/>
                  </a:lnTo>
                  <a:lnTo>
                    <a:pt x="8127" y="688848"/>
                  </a:lnTo>
                  <a:lnTo>
                    <a:pt x="3682" y="674497"/>
                  </a:lnTo>
                  <a:lnTo>
                    <a:pt x="0" y="656209"/>
                  </a:lnTo>
                  <a:lnTo>
                    <a:pt x="4445" y="635380"/>
                  </a:lnTo>
                  <a:lnTo>
                    <a:pt x="18542" y="609726"/>
                  </a:lnTo>
                  <a:lnTo>
                    <a:pt x="29590" y="582294"/>
                  </a:lnTo>
                  <a:lnTo>
                    <a:pt x="46227" y="573786"/>
                  </a:lnTo>
                  <a:lnTo>
                    <a:pt x="67690" y="562737"/>
                  </a:lnTo>
                  <a:lnTo>
                    <a:pt x="89788" y="557402"/>
                  </a:lnTo>
                  <a:lnTo>
                    <a:pt x="119379" y="550544"/>
                  </a:lnTo>
                  <a:lnTo>
                    <a:pt x="143763" y="541147"/>
                  </a:lnTo>
                  <a:lnTo>
                    <a:pt x="172211" y="525652"/>
                  </a:lnTo>
                  <a:lnTo>
                    <a:pt x="198500" y="521588"/>
                  </a:lnTo>
                  <a:lnTo>
                    <a:pt x="221360" y="517525"/>
                  </a:lnTo>
                  <a:lnTo>
                    <a:pt x="242824" y="513334"/>
                  </a:lnTo>
                  <a:lnTo>
                    <a:pt x="258699" y="510539"/>
                  </a:lnTo>
                  <a:lnTo>
                    <a:pt x="275335" y="526795"/>
                  </a:lnTo>
                  <a:lnTo>
                    <a:pt x="286384" y="535051"/>
                  </a:lnTo>
                  <a:lnTo>
                    <a:pt x="307848" y="543178"/>
                  </a:lnTo>
                  <a:lnTo>
                    <a:pt x="317880" y="560704"/>
                  </a:lnTo>
                  <a:lnTo>
                    <a:pt x="337438" y="583184"/>
                  </a:lnTo>
                  <a:lnTo>
                    <a:pt x="357758" y="598677"/>
                  </a:lnTo>
                  <a:lnTo>
                    <a:pt x="384048" y="607694"/>
                  </a:lnTo>
                  <a:lnTo>
                    <a:pt x="414274" y="608838"/>
                  </a:lnTo>
                  <a:lnTo>
                    <a:pt x="436879" y="602741"/>
                  </a:lnTo>
                  <a:lnTo>
                    <a:pt x="457200" y="591312"/>
                  </a:lnTo>
                  <a:lnTo>
                    <a:pt x="629411" y="676528"/>
                  </a:lnTo>
                </a:path>
                <a:path w="1030604" h="1129665">
                  <a:moveTo>
                    <a:pt x="618744" y="388365"/>
                  </a:moveTo>
                  <a:lnTo>
                    <a:pt x="633856" y="402716"/>
                  </a:lnTo>
                  <a:lnTo>
                    <a:pt x="704214" y="454405"/>
                  </a:lnTo>
                  <a:lnTo>
                    <a:pt x="719327" y="463803"/>
                  </a:lnTo>
                  <a:lnTo>
                    <a:pt x="702690" y="507491"/>
                  </a:lnTo>
                  <a:lnTo>
                    <a:pt x="630174" y="676655"/>
                  </a:lnTo>
                  <a:lnTo>
                    <a:pt x="457707" y="591438"/>
                  </a:lnTo>
                  <a:lnTo>
                    <a:pt x="437387" y="602868"/>
                  </a:lnTo>
                  <a:lnTo>
                    <a:pt x="414781" y="608964"/>
                  </a:lnTo>
                  <a:lnTo>
                    <a:pt x="384555" y="607694"/>
                  </a:lnTo>
                  <a:lnTo>
                    <a:pt x="358267" y="598804"/>
                  </a:lnTo>
                  <a:lnTo>
                    <a:pt x="337947" y="583311"/>
                  </a:lnTo>
                  <a:lnTo>
                    <a:pt x="318261" y="560831"/>
                  </a:lnTo>
                  <a:lnTo>
                    <a:pt x="308228" y="543305"/>
                  </a:lnTo>
                  <a:lnTo>
                    <a:pt x="286765" y="535177"/>
                  </a:lnTo>
                  <a:lnTo>
                    <a:pt x="275717" y="527050"/>
                  </a:lnTo>
                  <a:lnTo>
                    <a:pt x="259079" y="510666"/>
                  </a:lnTo>
                  <a:lnTo>
                    <a:pt x="272033" y="497204"/>
                  </a:lnTo>
                  <a:lnTo>
                    <a:pt x="286765" y="475614"/>
                  </a:lnTo>
                  <a:lnTo>
                    <a:pt x="301625" y="462152"/>
                  </a:lnTo>
                  <a:lnTo>
                    <a:pt x="306450" y="442975"/>
                  </a:lnTo>
                  <a:lnTo>
                    <a:pt x="310133" y="425450"/>
                  </a:lnTo>
                  <a:lnTo>
                    <a:pt x="316483" y="409193"/>
                  </a:lnTo>
                  <a:lnTo>
                    <a:pt x="321945" y="388747"/>
                  </a:lnTo>
                  <a:lnTo>
                    <a:pt x="326389" y="377825"/>
                  </a:lnTo>
                  <a:lnTo>
                    <a:pt x="329310" y="365505"/>
                  </a:lnTo>
                  <a:lnTo>
                    <a:pt x="336042" y="351281"/>
                  </a:lnTo>
                  <a:lnTo>
                    <a:pt x="343788" y="339470"/>
                  </a:lnTo>
                  <a:lnTo>
                    <a:pt x="350520" y="328422"/>
                  </a:lnTo>
                  <a:lnTo>
                    <a:pt x="356743" y="315849"/>
                  </a:lnTo>
                  <a:lnTo>
                    <a:pt x="361950" y="304800"/>
                  </a:lnTo>
                  <a:lnTo>
                    <a:pt x="364108" y="297052"/>
                  </a:lnTo>
                  <a:lnTo>
                    <a:pt x="365251" y="284479"/>
                  </a:lnTo>
                  <a:lnTo>
                    <a:pt x="466598" y="269748"/>
                  </a:lnTo>
                  <a:lnTo>
                    <a:pt x="618744" y="388365"/>
                  </a:lnTo>
                </a:path>
                <a:path w="1030604" h="1129665">
                  <a:moveTo>
                    <a:pt x="829055" y="34416"/>
                  </a:moveTo>
                  <a:lnTo>
                    <a:pt x="728726" y="388238"/>
                  </a:lnTo>
                  <a:lnTo>
                    <a:pt x="703199" y="454151"/>
                  </a:lnTo>
                  <a:lnTo>
                    <a:pt x="632840" y="402463"/>
                  </a:lnTo>
                  <a:lnTo>
                    <a:pt x="617601" y="388238"/>
                  </a:lnTo>
                  <a:lnTo>
                    <a:pt x="465454" y="269748"/>
                  </a:lnTo>
                  <a:lnTo>
                    <a:pt x="447294" y="145541"/>
                  </a:lnTo>
                  <a:lnTo>
                    <a:pt x="381000" y="146812"/>
                  </a:lnTo>
                  <a:lnTo>
                    <a:pt x="387603" y="132587"/>
                  </a:lnTo>
                  <a:lnTo>
                    <a:pt x="392049" y="111760"/>
                  </a:lnTo>
                  <a:lnTo>
                    <a:pt x="407670" y="90169"/>
                  </a:lnTo>
                  <a:lnTo>
                    <a:pt x="412496" y="73532"/>
                  </a:lnTo>
                  <a:lnTo>
                    <a:pt x="418337" y="62484"/>
                  </a:lnTo>
                  <a:lnTo>
                    <a:pt x="427227" y="51180"/>
                  </a:lnTo>
                  <a:lnTo>
                    <a:pt x="630174" y="72262"/>
                  </a:lnTo>
                  <a:lnTo>
                    <a:pt x="643508" y="67437"/>
                  </a:lnTo>
                  <a:lnTo>
                    <a:pt x="657986" y="67437"/>
                  </a:lnTo>
                  <a:lnTo>
                    <a:pt x="693547" y="69087"/>
                  </a:lnTo>
                  <a:lnTo>
                    <a:pt x="705357" y="66675"/>
                  </a:lnTo>
                  <a:lnTo>
                    <a:pt x="738377" y="39750"/>
                  </a:lnTo>
                  <a:lnTo>
                    <a:pt x="770889" y="25907"/>
                  </a:lnTo>
                  <a:lnTo>
                    <a:pt x="791972" y="29972"/>
                  </a:lnTo>
                  <a:lnTo>
                    <a:pt x="811276" y="31623"/>
                  </a:lnTo>
                  <a:lnTo>
                    <a:pt x="829055" y="34416"/>
                  </a:lnTo>
                </a:path>
                <a:path w="1030604" h="1129665">
                  <a:moveTo>
                    <a:pt x="1030225" y="80263"/>
                  </a:moveTo>
                  <a:lnTo>
                    <a:pt x="1018795" y="91186"/>
                  </a:lnTo>
                  <a:lnTo>
                    <a:pt x="1011302" y="96900"/>
                  </a:lnTo>
                  <a:lnTo>
                    <a:pt x="1005459" y="102615"/>
                  </a:lnTo>
                  <a:lnTo>
                    <a:pt x="998728" y="107950"/>
                  </a:lnTo>
                  <a:lnTo>
                    <a:pt x="992885" y="115697"/>
                  </a:lnTo>
                  <a:lnTo>
                    <a:pt x="989076" y="126237"/>
                  </a:lnTo>
                  <a:lnTo>
                    <a:pt x="989456" y="140969"/>
                  </a:lnTo>
                  <a:lnTo>
                    <a:pt x="988695" y="149860"/>
                  </a:lnTo>
                  <a:lnTo>
                    <a:pt x="970279" y="192277"/>
                  </a:lnTo>
                  <a:lnTo>
                    <a:pt x="958087" y="207772"/>
                  </a:lnTo>
                  <a:lnTo>
                    <a:pt x="950213" y="220725"/>
                  </a:lnTo>
                  <a:lnTo>
                    <a:pt x="943609" y="238632"/>
                  </a:lnTo>
                  <a:lnTo>
                    <a:pt x="947293" y="273303"/>
                  </a:lnTo>
                  <a:lnTo>
                    <a:pt x="940943" y="284352"/>
                  </a:lnTo>
                  <a:lnTo>
                    <a:pt x="938022" y="298957"/>
                  </a:lnTo>
                  <a:lnTo>
                    <a:pt x="934720" y="310006"/>
                  </a:lnTo>
                  <a:lnTo>
                    <a:pt x="931036" y="322961"/>
                  </a:lnTo>
                  <a:lnTo>
                    <a:pt x="925449" y="333628"/>
                  </a:lnTo>
                  <a:lnTo>
                    <a:pt x="921003" y="341375"/>
                  </a:lnTo>
                  <a:lnTo>
                    <a:pt x="917701" y="347852"/>
                  </a:lnTo>
                  <a:lnTo>
                    <a:pt x="920242" y="358013"/>
                  </a:lnTo>
                  <a:lnTo>
                    <a:pt x="926592" y="368173"/>
                  </a:lnTo>
                  <a:lnTo>
                    <a:pt x="932814" y="375538"/>
                  </a:lnTo>
                  <a:lnTo>
                    <a:pt x="936498" y="381253"/>
                  </a:lnTo>
                  <a:lnTo>
                    <a:pt x="941704" y="388619"/>
                  </a:lnTo>
                  <a:lnTo>
                    <a:pt x="1006222" y="502665"/>
                  </a:lnTo>
                  <a:lnTo>
                    <a:pt x="702563" y="507491"/>
                  </a:lnTo>
                  <a:lnTo>
                    <a:pt x="719201" y="463930"/>
                  </a:lnTo>
                  <a:lnTo>
                    <a:pt x="704087" y="454532"/>
                  </a:lnTo>
                  <a:lnTo>
                    <a:pt x="729614" y="388619"/>
                  </a:lnTo>
                  <a:lnTo>
                    <a:pt x="829945" y="34670"/>
                  </a:lnTo>
                  <a:lnTo>
                    <a:pt x="849883" y="34670"/>
                  </a:lnTo>
                  <a:lnTo>
                    <a:pt x="859535" y="26924"/>
                  </a:lnTo>
                  <a:lnTo>
                    <a:pt x="879221" y="26924"/>
                  </a:lnTo>
                  <a:lnTo>
                    <a:pt x="899540" y="25653"/>
                  </a:lnTo>
                  <a:lnTo>
                    <a:pt x="909954" y="23240"/>
                  </a:lnTo>
                  <a:lnTo>
                    <a:pt x="926592" y="16255"/>
                  </a:lnTo>
                  <a:lnTo>
                    <a:pt x="937640" y="9398"/>
                  </a:lnTo>
                  <a:lnTo>
                    <a:pt x="953261" y="4063"/>
                  </a:lnTo>
                  <a:lnTo>
                    <a:pt x="974725" y="0"/>
                  </a:lnTo>
                  <a:lnTo>
                    <a:pt x="975486" y="9016"/>
                  </a:lnTo>
                  <a:lnTo>
                    <a:pt x="981328" y="17525"/>
                  </a:lnTo>
                  <a:lnTo>
                    <a:pt x="985393" y="26035"/>
                  </a:lnTo>
                  <a:lnTo>
                    <a:pt x="987678" y="39115"/>
                  </a:lnTo>
                  <a:lnTo>
                    <a:pt x="988695" y="48894"/>
                  </a:lnTo>
                  <a:lnTo>
                    <a:pt x="996187" y="55372"/>
                  </a:lnTo>
                  <a:lnTo>
                    <a:pt x="1005459" y="61849"/>
                  </a:lnTo>
                  <a:lnTo>
                    <a:pt x="1013969" y="68072"/>
                  </a:lnTo>
                  <a:lnTo>
                    <a:pt x="1022097" y="73278"/>
                  </a:lnTo>
                  <a:lnTo>
                    <a:pt x="1030225" y="80263"/>
                  </a:lnTo>
                </a:path>
                <a:path w="1030604" h="1129665">
                  <a:moveTo>
                    <a:pt x="974725" y="629157"/>
                  </a:moveTo>
                  <a:lnTo>
                    <a:pt x="846201" y="1124839"/>
                  </a:lnTo>
                  <a:lnTo>
                    <a:pt x="829563" y="1129284"/>
                  </a:lnTo>
                  <a:lnTo>
                    <a:pt x="805052" y="1126870"/>
                  </a:lnTo>
                  <a:lnTo>
                    <a:pt x="780669" y="1117853"/>
                  </a:lnTo>
                  <a:lnTo>
                    <a:pt x="762888" y="1115440"/>
                  </a:lnTo>
                  <a:lnTo>
                    <a:pt x="724026" y="1115440"/>
                  </a:lnTo>
                  <a:lnTo>
                    <a:pt x="702945" y="1114678"/>
                  </a:lnTo>
                  <a:lnTo>
                    <a:pt x="691387" y="1113027"/>
                  </a:lnTo>
                  <a:lnTo>
                    <a:pt x="682117" y="1110995"/>
                  </a:lnTo>
                  <a:lnTo>
                    <a:pt x="670305" y="1110106"/>
                  </a:lnTo>
                  <a:lnTo>
                    <a:pt x="658113" y="1110106"/>
                  </a:lnTo>
                  <a:lnTo>
                    <a:pt x="642493" y="1107693"/>
                  </a:lnTo>
                  <a:lnTo>
                    <a:pt x="629538" y="1103629"/>
                  </a:lnTo>
                  <a:lnTo>
                    <a:pt x="606551" y="1092200"/>
                  </a:lnTo>
                  <a:lnTo>
                    <a:pt x="588899" y="1091438"/>
                  </a:lnTo>
                  <a:lnTo>
                    <a:pt x="566674" y="1087374"/>
                  </a:lnTo>
                  <a:lnTo>
                    <a:pt x="542544" y="1077214"/>
                  </a:lnTo>
                  <a:lnTo>
                    <a:pt x="548894" y="1049401"/>
                  </a:lnTo>
                  <a:lnTo>
                    <a:pt x="548894" y="1033144"/>
                  </a:lnTo>
                  <a:lnTo>
                    <a:pt x="546988" y="1010412"/>
                  </a:lnTo>
                  <a:lnTo>
                    <a:pt x="548894" y="984757"/>
                  </a:lnTo>
                  <a:lnTo>
                    <a:pt x="559943" y="965580"/>
                  </a:lnTo>
                  <a:lnTo>
                    <a:pt x="570356" y="954151"/>
                  </a:lnTo>
                  <a:lnTo>
                    <a:pt x="575182" y="942720"/>
                  </a:lnTo>
                  <a:lnTo>
                    <a:pt x="572134" y="930528"/>
                  </a:lnTo>
                  <a:lnTo>
                    <a:pt x="565911" y="914273"/>
                  </a:lnTo>
                  <a:lnTo>
                    <a:pt x="564769" y="892682"/>
                  </a:lnTo>
                  <a:lnTo>
                    <a:pt x="564769" y="871092"/>
                  </a:lnTo>
                  <a:lnTo>
                    <a:pt x="562863" y="855979"/>
                  </a:lnTo>
                  <a:lnTo>
                    <a:pt x="563626" y="842517"/>
                  </a:lnTo>
                  <a:lnTo>
                    <a:pt x="565911" y="822198"/>
                  </a:lnTo>
                  <a:lnTo>
                    <a:pt x="629538" y="676782"/>
                  </a:lnTo>
                  <a:lnTo>
                    <a:pt x="702182" y="507745"/>
                  </a:lnTo>
                  <a:lnTo>
                    <a:pt x="1005840" y="502919"/>
                  </a:lnTo>
                  <a:lnTo>
                    <a:pt x="974725" y="629157"/>
                  </a:lnTo>
                </a:path>
              </a:pathLst>
            </a:custGeom>
            <a:ln w="2590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783703" y="4447781"/>
            <a:ext cx="4008754" cy="857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latin typeface="Arial MT"/>
                <a:cs typeface="Arial MT"/>
              </a:rPr>
              <a:t>25</a:t>
            </a:r>
            <a:r>
              <a:rPr sz="3600" dirty="0">
                <a:latin typeface="Arial MT"/>
                <a:cs typeface="Arial MT"/>
              </a:rPr>
              <a:t>2</a:t>
            </a:r>
            <a:r>
              <a:rPr sz="3600" spc="-54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Hiv</a:t>
            </a:r>
            <a:r>
              <a:rPr sz="1800" spc="-15" dirty="0">
                <a:latin typeface="Arial MT"/>
                <a:cs typeface="Arial MT"/>
              </a:rPr>
              <a:t>e</a:t>
            </a:r>
            <a:r>
              <a:rPr sz="1800" dirty="0">
                <a:latin typeface="Arial MT"/>
                <a:cs typeface="Arial MT"/>
              </a:rPr>
              <a:t>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=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P</a:t>
            </a:r>
            <a:r>
              <a:rPr sz="1800" spc="-10" dirty="0">
                <a:latin typeface="Arial MT"/>
                <a:cs typeface="Arial MT"/>
              </a:rPr>
              <a:t>r</a:t>
            </a:r>
            <a:r>
              <a:rPr sz="1800" spc="-15" dirty="0">
                <a:latin typeface="Arial MT"/>
                <a:cs typeface="Arial MT"/>
              </a:rPr>
              <a:t>oduct</a:t>
            </a:r>
            <a:r>
              <a:rPr sz="1800" spc="-10" dirty="0">
                <a:latin typeface="Arial MT"/>
                <a:cs typeface="Arial MT"/>
              </a:rPr>
              <a:t>i</a:t>
            </a:r>
            <a:r>
              <a:rPr sz="1800" spc="-15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n 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f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3600" spc="-15" dirty="0">
                <a:latin typeface="Arial MT"/>
                <a:cs typeface="Arial MT"/>
              </a:rPr>
              <a:t>6,57</a:t>
            </a:r>
            <a:endParaRPr sz="3600" dirty="0">
              <a:latin typeface="Arial MT"/>
              <a:cs typeface="Arial MT"/>
            </a:endParaRPr>
          </a:p>
          <a:p>
            <a:pPr marL="1270" algn="ctr">
              <a:lnSpc>
                <a:spcPct val="100000"/>
              </a:lnSpc>
              <a:spcBef>
                <a:spcPts val="70"/>
              </a:spcBef>
            </a:pPr>
            <a:r>
              <a:rPr sz="1800" spc="-60" dirty="0">
                <a:latin typeface="Arial MT"/>
                <a:cs typeface="Arial MT"/>
              </a:rPr>
              <a:t>Tons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of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Honey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Per</a:t>
            </a:r>
            <a:r>
              <a:rPr sz="1800" spc="-65" dirty="0">
                <a:latin typeface="Arial MT"/>
                <a:cs typeface="Arial MT"/>
              </a:rPr>
              <a:t> </a:t>
            </a:r>
            <a:r>
              <a:rPr sz="1800" spc="-55" dirty="0">
                <a:latin typeface="Arial MT"/>
                <a:cs typeface="Arial MT"/>
              </a:rPr>
              <a:t>Year</a:t>
            </a:r>
            <a:endParaRPr sz="1800" dirty="0">
              <a:latin typeface="Arial MT"/>
              <a:cs typeface="Arial MT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871711" y="3368223"/>
            <a:ext cx="2533015" cy="8578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25"/>
              </a:spcBef>
            </a:pPr>
            <a:r>
              <a:rPr sz="3600" spc="-10" dirty="0">
                <a:latin typeface="Arial MT"/>
                <a:cs typeface="Arial MT"/>
              </a:rPr>
              <a:t>684.494 </a:t>
            </a:r>
            <a:r>
              <a:rPr sz="1800" spc="-60" dirty="0">
                <a:latin typeface="Arial MT"/>
                <a:cs typeface="Arial MT"/>
              </a:rPr>
              <a:t>Tons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15" dirty="0">
                <a:latin typeface="Arial MT"/>
                <a:cs typeface="Arial MT"/>
              </a:rPr>
              <a:t>Wood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–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2023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-2030</a:t>
            </a:r>
            <a:endParaRPr sz="1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5189" y="555243"/>
            <a:ext cx="2743835" cy="944244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16510">
              <a:lnSpc>
                <a:spcPct val="101000"/>
              </a:lnSpc>
              <a:spcBef>
                <a:spcPts val="65"/>
              </a:spcBef>
            </a:pPr>
            <a:r>
              <a:rPr sz="2800" spc="-10" dirty="0"/>
              <a:t>We </a:t>
            </a:r>
            <a:r>
              <a:rPr sz="2800" spc="-5" dirty="0"/>
              <a:t>Have 2.000 </a:t>
            </a:r>
            <a:r>
              <a:rPr sz="2800" dirty="0"/>
              <a:t> </a:t>
            </a:r>
            <a:r>
              <a:rPr sz="2800" spc="-5" dirty="0"/>
              <a:t>H</a:t>
            </a:r>
            <a:r>
              <a:rPr sz="2800" dirty="0"/>
              <a:t>e</a:t>
            </a:r>
            <a:r>
              <a:rPr sz="2800" spc="-5" dirty="0"/>
              <a:t>c</a:t>
            </a:r>
            <a:r>
              <a:rPr sz="2800" spc="-10" dirty="0"/>
              <a:t>t</a:t>
            </a:r>
            <a:r>
              <a:rPr sz="2800" dirty="0"/>
              <a:t>ares</a:t>
            </a:r>
            <a:r>
              <a:rPr sz="2800" spc="-130" dirty="0"/>
              <a:t> P</a:t>
            </a:r>
            <a:r>
              <a:rPr sz="2800" spc="-120" dirty="0"/>
              <a:t>l</a:t>
            </a:r>
            <a:r>
              <a:rPr sz="2800" spc="-114" dirty="0"/>
              <a:t>an</a:t>
            </a:r>
            <a:r>
              <a:rPr sz="2800" spc="-125" dirty="0"/>
              <a:t>t</a:t>
            </a:r>
            <a:r>
              <a:rPr sz="2800" spc="-114" dirty="0"/>
              <a:t>e</a:t>
            </a:r>
            <a:r>
              <a:rPr sz="2800" spc="-120" dirty="0"/>
              <a:t>d</a:t>
            </a:r>
            <a:r>
              <a:rPr sz="3200" dirty="0"/>
              <a:t>.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06119" y="507365"/>
            <a:ext cx="11743690" cy="6144895"/>
            <a:chOff x="206119" y="507365"/>
            <a:chExt cx="11743690" cy="61448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4"/>
              <a:ext cx="3008375" cy="9250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644" y="5767578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40961" y="516890"/>
              <a:ext cx="989330" cy="1840864"/>
            </a:xfrm>
            <a:custGeom>
              <a:avLst/>
              <a:gdLst/>
              <a:ahLst/>
              <a:cxnLst/>
              <a:rect l="l" t="t" r="r" b="b"/>
              <a:pathLst>
                <a:path w="989329" h="1840864">
                  <a:moveTo>
                    <a:pt x="0" y="0"/>
                  </a:moveTo>
                  <a:lnTo>
                    <a:pt x="0" y="988822"/>
                  </a:lnTo>
                  <a:lnTo>
                    <a:pt x="502538" y="1840484"/>
                  </a:lnTo>
                  <a:lnTo>
                    <a:pt x="544829" y="1814068"/>
                  </a:lnTo>
                  <a:lnTo>
                    <a:pt x="585471" y="1785874"/>
                  </a:lnTo>
                  <a:lnTo>
                    <a:pt x="624333" y="1755648"/>
                  </a:lnTo>
                  <a:lnTo>
                    <a:pt x="661542" y="1723771"/>
                  </a:lnTo>
                  <a:lnTo>
                    <a:pt x="697102" y="1690243"/>
                  </a:lnTo>
                  <a:lnTo>
                    <a:pt x="730759" y="1655064"/>
                  </a:lnTo>
                  <a:lnTo>
                    <a:pt x="762509" y="1618488"/>
                  </a:lnTo>
                  <a:lnTo>
                    <a:pt x="792479" y="1580388"/>
                  </a:lnTo>
                  <a:lnTo>
                    <a:pt x="820421" y="1540889"/>
                  </a:lnTo>
                  <a:lnTo>
                    <a:pt x="846454" y="1500124"/>
                  </a:lnTo>
                  <a:lnTo>
                    <a:pt x="870459" y="1458087"/>
                  </a:lnTo>
                  <a:lnTo>
                    <a:pt x="892301" y="1415034"/>
                  </a:lnTo>
                  <a:lnTo>
                    <a:pt x="912113" y="1370838"/>
                  </a:lnTo>
                  <a:lnTo>
                    <a:pt x="929766" y="1325626"/>
                  </a:lnTo>
                  <a:lnTo>
                    <a:pt x="945135" y="1279652"/>
                  </a:lnTo>
                  <a:lnTo>
                    <a:pt x="958341" y="1232789"/>
                  </a:lnTo>
                  <a:lnTo>
                    <a:pt x="969138" y="1185164"/>
                  </a:lnTo>
                  <a:lnTo>
                    <a:pt x="977647" y="1136904"/>
                  </a:lnTo>
                  <a:lnTo>
                    <a:pt x="983870" y="1088009"/>
                  </a:lnTo>
                  <a:lnTo>
                    <a:pt x="987551" y="1038606"/>
                  </a:lnTo>
                  <a:lnTo>
                    <a:pt x="988823" y="988822"/>
                  </a:lnTo>
                  <a:lnTo>
                    <a:pt x="987678" y="940943"/>
                  </a:lnTo>
                  <a:lnTo>
                    <a:pt x="984251" y="893572"/>
                  </a:lnTo>
                  <a:lnTo>
                    <a:pt x="978663" y="846963"/>
                  </a:lnTo>
                  <a:lnTo>
                    <a:pt x="971041" y="800862"/>
                  </a:lnTo>
                  <a:lnTo>
                    <a:pt x="961137" y="755650"/>
                  </a:lnTo>
                  <a:lnTo>
                    <a:pt x="949326" y="711200"/>
                  </a:lnTo>
                  <a:lnTo>
                    <a:pt x="935483" y="667637"/>
                  </a:lnTo>
                  <a:lnTo>
                    <a:pt x="919735" y="624967"/>
                  </a:lnTo>
                  <a:lnTo>
                    <a:pt x="902082" y="583184"/>
                  </a:lnTo>
                  <a:lnTo>
                    <a:pt x="882524" y="542417"/>
                  </a:lnTo>
                  <a:lnTo>
                    <a:pt x="861313" y="502793"/>
                  </a:lnTo>
                  <a:lnTo>
                    <a:pt x="838326" y="464185"/>
                  </a:lnTo>
                  <a:lnTo>
                    <a:pt x="813563" y="426720"/>
                  </a:lnTo>
                  <a:lnTo>
                    <a:pt x="787274" y="390525"/>
                  </a:lnTo>
                  <a:lnTo>
                    <a:pt x="759461" y="355600"/>
                  </a:lnTo>
                  <a:lnTo>
                    <a:pt x="729997" y="321945"/>
                  </a:lnTo>
                  <a:lnTo>
                    <a:pt x="699136" y="289560"/>
                  </a:lnTo>
                  <a:lnTo>
                    <a:pt x="666876" y="258699"/>
                  </a:lnTo>
                  <a:lnTo>
                    <a:pt x="633223" y="229362"/>
                  </a:lnTo>
                  <a:lnTo>
                    <a:pt x="598298" y="201549"/>
                  </a:lnTo>
                  <a:lnTo>
                    <a:pt x="562101" y="175260"/>
                  </a:lnTo>
                  <a:lnTo>
                    <a:pt x="524638" y="150495"/>
                  </a:lnTo>
                  <a:lnTo>
                    <a:pt x="486028" y="127508"/>
                  </a:lnTo>
                  <a:lnTo>
                    <a:pt x="446404" y="106299"/>
                  </a:lnTo>
                  <a:lnTo>
                    <a:pt x="405639" y="86739"/>
                  </a:lnTo>
                  <a:lnTo>
                    <a:pt x="363854" y="69086"/>
                  </a:lnTo>
                  <a:lnTo>
                    <a:pt x="321182" y="53338"/>
                  </a:lnTo>
                  <a:lnTo>
                    <a:pt x="277621" y="39497"/>
                  </a:lnTo>
                  <a:lnTo>
                    <a:pt x="233171" y="27686"/>
                  </a:lnTo>
                  <a:lnTo>
                    <a:pt x="187832" y="17780"/>
                  </a:lnTo>
                  <a:lnTo>
                    <a:pt x="141858" y="10160"/>
                  </a:lnTo>
                  <a:lnTo>
                    <a:pt x="95250" y="4572"/>
                  </a:lnTo>
                  <a:lnTo>
                    <a:pt x="47878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B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40961" y="516890"/>
              <a:ext cx="989330" cy="1840864"/>
            </a:xfrm>
            <a:custGeom>
              <a:avLst/>
              <a:gdLst/>
              <a:ahLst/>
              <a:cxnLst/>
              <a:rect l="l" t="t" r="r" b="b"/>
              <a:pathLst>
                <a:path w="989329" h="1840864">
                  <a:moveTo>
                    <a:pt x="0" y="0"/>
                  </a:moveTo>
                  <a:lnTo>
                    <a:pt x="47878" y="1143"/>
                  </a:lnTo>
                  <a:lnTo>
                    <a:pt x="95250" y="4572"/>
                  </a:lnTo>
                  <a:lnTo>
                    <a:pt x="141859" y="10160"/>
                  </a:lnTo>
                  <a:lnTo>
                    <a:pt x="187833" y="17780"/>
                  </a:lnTo>
                  <a:lnTo>
                    <a:pt x="233172" y="27686"/>
                  </a:lnTo>
                  <a:lnTo>
                    <a:pt x="277622" y="39497"/>
                  </a:lnTo>
                  <a:lnTo>
                    <a:pt x="321183" y="53339"/>
                  </a:lnTo>
                  <a:lnTo>
                    <a:pt x="363854" y="69087"/>
                  </a:lnTo>
                  <a:lnTo>
                    <a:pt x="405638" y="86740"/>
                  </a:lnTo>
                  <a:lnTo>
                    <a:pt x="446404" y="106299"/>
                  </a:lnTo>
                  <a:lnTo>
                    <a:pt x="486028" y="127508"/>
                  </a:lnTo>
                  <a:lnTo>
                    <a:pt x="524637" y="150495"/>
                  </a:lnTo>
                  <a:lnTo>
                    <a:pt x="562101" y="175260"/>
                  </a:lnTo>
                  <a:lnTo>
                    <a:pt x="598297" y="201549"/>
                  </a:lnTo>
                  <a:lnTo>
                    <a:pt x="633222" y="229362"/>
                  </a:lnTo>
                  <a:lnTo>
                    <a:pt x="666876" y="258699"/>
                  </a:lnTo>
                  <a:lnTo>
                    <a:pt x="699135" y="289560"/>
                  </a:lnTo>
                  <a:lnTo>
                    <a:pt x="729996" y="321945"/>
                  </a:lnTo>
                  <a:lnTo>
                    <a:pt x="759460" y="355600"/>
                  </a:lnTo>
                  <a:lnTo>
                    <a:pt x="787273" y="390525"/>
                  </a:lnTo>
                  <a:lnTo>
                    <a:pt x="813562" y="426720"/>
                  </a:lnTo>
                  <a:lnTo>
                    <a:pt x="838326" y="464185"/>
                  </a:lnTo>
                  <a:lnTo>
                    <a:pt x="861313" y="502793"/>
                  </a:lnTo>
                  <a:lnTo>
                    <a:pt x="882523" y="542417"/>
                  </a:lnTo>
                  <a:lnTo>
                    <a:pt x="902081" y="583184"/>
                  </a:lnTo>
                  <a:lnTo>
                    <a:pt x="919734" y="624967"/>
                  </a:lnTo>
                  <a:lnTo>
                    <a:pt x="935482" y="667638"/>
                  </a:lnTo>
                  <a:lnTo>
                    <a:pt x="949325" y="711200"/>
                  </a:lnTo>
                  <a:lnTo>
                    <a:pt x="961137" y="755650"/>
                  </a:lnTo>
                  <a:lnTo>
                    <a:pt x="971042" y="800862"/>
                  </a:lnTo>
                  <a:lnTo>
                    <a:pt x="978663" y="846963"/>
                  </a:lnTo>
                  <a:lnTo>
                    <a:pt x="984251" y="893572"/>
                  </a:lnTo>
                  <a:lnTo>
                    <a:pt x="987679" y="940943"/>
                  </a:lnTo>
                  <a:lnTo>
                    <a:pt x="988823" y="988822"/>
                  </a:lnTo>
                  <a:lnTo>
                    <a:pt x="987552" y="1038606"/>
                  </a:lnTo>
                  <a:lnTo>
                    <a:pt x="983870" y="1088009"/>
                  </a:lnTo>
                  <a:lnTo>
                    <a:pt x="977647" y="1136904"/>
                  </a:lnTo>
                  <a:lnTo>
                    <a:pt x="969138" y="1185164"/>
                  </a:lnTo>
                  <a:lnTo>
                    <a:pt x="958341" y="1232789"/>
                  </a:lnTo>
                  <a:lnTo>
                    <a:pt x="945134" y="1279652"/>
                  </a:lnTo>
                  <a:lnTo>
                    <a:pt x="929766" y="1325626"/>
                  </a:lnTo>
                  <a:lnTo>
                    <a:pt x="912113" y="1370838"/>
                  </a:lnTo>
                  <a:lnTo>
                    <a:pt x="892301" y="1415034"/>
                  </a:lnTo>
                  <a:lnTo>
                    <a:pt x="870458" y="1458087"/>
                  </a:lnTo>
                  <a:lnTo>
                    <a:pt x="846454" y="1500124"/>
                  </a:lnTo>
                  <a:lnTo>
                    <a:pt x="820420" y="1540890"/>
                  </a:lnTo>
                  <a:lnTo>
                    <a:pt x="792479" y="1580388"/>
                  </a:lnTo>
                  <a:lnTo>
                    <a:pt x="762508" y="1618488"/>
                  </a:lnTo>
                  <a:lnTo>
                    <a:pt x="730758" y="1655064"/>
                  </a:lnTo>
                  <a:lnTo>
                    <a:pt x="697102" y="1690243"/>
                  </a:lnTo>
                  <a:lnTo>
                    <a:pt x="661542" y="1723771"/>
                  </a:lnTo>
                  <a:lnTo>
                    <a:pt x="624332" y="1755648"/>
                  </a:lnTo>
                  <a:lnTo>
                    <a:pt x="585470" y="1785874"/>
                  </a:lnTo>
                  <a:lnTo>
                    <a:pt x="544829" y="1814068"/>
                  </a:lnTo>
                  <a:lnTo>
                    <a:pt x="502538" y="1840484"/>
                  </a:lnTo>
                  <a:lnTo>
                    <a:pt x="0" y="98882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52012" y="516890"/>
              <a:ext cx="1491615" cy="1978025"/>
            </a:xfrm>
            <a:custGeom>
              <a:avLst/>
              <a:gdLst/>
              <a:ahLst/>
              <a:cxnLst/>
              <a:rect l="l" t="t" r="r" b="b"/>
              <a:pathLst>
                <a:path w="1491614" h="1978025">
                  <a:moveTo>
                    <a:pt x="988950" y="0"/>
                  </a:moveTo>
                  <a:lnTo>
                    <a:pt x="940816" y="1143"/>
                  </a:lnTo>
                  <a:lnTo>
                    <a:pt x="892938" y="4699"/>
                  </a:lnTo>
                  <a:lnTo>
                    <a:pt x="845439" y="10412"/>
                  </a:lnTo>
                  <a:lnTo>
                    <a:pt x="798196" y="18542"/>
                  </a:lnTo>
                  <a:lnTo>
                    <a:pt x="751587" y="28956"/>
                  </a:lnTo>
                  <a:lnTo>
                    <a:pt x="705486" y="41529"/>
                  </a:lnTo>
                  <a:lnTo>
                    <a:pt x="660020" y="56261"/>
                  </a:lnTo>
                  <a:lnTo>
                    <a:pt x="615315" y="73279"/>
                  </a:lnTo>
                  <a:lnTo>
                    <a:pt x="571373" y="92456"/>
                  </a:lnTo>
                  <a:lnTo>
                    <a:pt x="528320" y="113663"/>
                  </a:lnTo>
                  <a:lnTo>
                    <a:pt x="486283" y="137160"/>
                  </a:lnTo>
                  <a:lnTo>
                    <a:pt x="445643" y="162560"/>
                  </a:lnTo>
                  <a:lnTo>
                    <a:pt x="406527" y="189484"/>
                  </a:lnTo>
                  <a:lnTo>
                    <a:pt x="369189" y="218059"/>
                  </a:lnTo>
                  <a:lnTo>
                    <a:pt x="333502" y="248031"/>
                  </a:lnTo>
                  <a:lnTo>
                    <a:pt x="299593" y="279525"/>
                  </a:lnTo>
                  <a:lnTo>
                    <a:pt x="267335" y="312293"/>
                  </a:lnTo>
                  <a:lnTo>
                    <a:pt x="236728" y="346329"/>
                  </a:lnTo>
                  <a:lnTo>
                    <a:pt x="208024" y="381635"/>
                  </a:lnTo>
                  <a:lnTo>
                    <a:pt x="181102" y="418084"/>
                  </a:lnTo>
                  <a:lnTo>
                    <a:pt x="155829" y="455549"/>
                  </a:lnTo>
                  <a:lnTo>
                    <a:pt x="132461" y="494030"/>
                  </a:lnTo>
                  <a:lnTo>
                    <a:pt x="110998" y="533525"/>
                  </a:lnTo>
                  <a:lnTo>
                    <a:pt x="91186" y="573786"/>
                  </a:lnTo>
                  <a:lnTo>
                    <a:pt x="73406" y="614807"/>
                  </a:lnTo>
                  <a:lnTo>
                    <a:pt x="57531" y="656588"/>
                  </a:lnTo>
                  <a:lnTo>
                    <a:pt x="43434" y="699008"/>
                  </a:lnTo>
                  <a:lnTo>
                    <a:pt x="31367" y="742061"/>
                  </a:lnTo>
                  <a:lnTo>
                    <a:pt x="21209" y="785495"/>
                  </a:lnTo>
                  <a:lnTo>
                    <a:pt x="12954" y="829437"/>
                  </a:lnTo>
                  <a:lnTo>
                    <a:pt x="6731" y="873760"/>
                  </a:lnTo>
                  <a:lnTo>
                    <a:pt x="2411" y="918210"/>
                  </a:lnTo>
                  <a:lnTo>
                    <a:pt x="254" y="963039"/>
                  </a:lnTo>
                  <a:lnTo>
                    <a:pt x="0" y="1007999"/>
                  </a:lnTo>
                  <a:lnTo>
                    <a:pt x="1905" y="1052957"/>
                  </a:lnTo>
                  <a:lnTo>
                    <a:pt x="5842" y="1098042"/>
                  </a:lnTo>
                  <a:lnTo>
                    <a:pt x="11811" y="1142873"/>
                  </a:lnTo>
                  <a:lnTo>
                    <a:pt x="19937" y="1187704"/>
                  </a:lnTo>
                  <a:lnTo>
                    <a:pt x="30224" y="1232281"/>
                  </a:lnTo>
                  <a:lnTo>
                    <a:pt x="42543" y="1276604"/>
                  </a:lnTo>
                  <a:lnTo>
                    <a:pt x="57150" y="1320546"/>
                  </a:lnTo>
                  <a:lnTo>
                    <a:pt x="73912" y="1364107"/>
                  </a:lnTo>
                  <a:lnTo>
                    <a:pt x="92837" y="1407160"/>
                  </a:lnTo>
                  <a:lnTo>
                    <a:pt x="113917" y="1449576"/>
                  </a:lnTo>
                  <a:lnTo>
                    <a:pt x="137287" y="1491488"/>
                  </a:lnTo>
                  <a:lnTo>
                    <a:pt x="162560" y="1532126"/>
                  </a:lnTo>
                  <a:lnTo>
                    <a:pt x="189611" y="1571244"/>
                  </a:lnTo>
                  <a:lnTo>
                    <a:pt x="218059" y="1608582"/>
                  </a:lnTo>
                  <a:lnTo>
                    <a:pt x="248158" y="1644269"/>
                  </a:lnTo>
                  <a:lnTo>
                    <a:pt x="279527" y="1678176"/>
                  </a:lnTo>
                  <a:lnTo>
                    <a:pt x="312420" y="1710436"/>
                  </a:lnTo>
                  <a:lnTo>
                    <a:pt x="346456" y="1741043"/>
                  </a:lnTo>
                  <a:lnTo>
                    <a:pt x="381762" y="1769745"/>
                  </a:lnTo>
                  <a:lnTo>
                    <a:pt x="418211" y="1796669"/>
                  </a:lnTo>
                  <a:lnTo>
                    <a:pt x="455676" y="1821942"/>
                  </a:lnTo>
                  <a:lnTo>
                    <a:pt x="494156" y="1845310"/>
                  </a:lnTo>
                  <a:lnTo>
                    <a:pt x="533527" y="1866773"/>
                  </a:lnTo>
                  <a:lnTo>
                    <a:pt x="573913" y="1886585"/>
                  </a:lnTo>
                  <a:lnTo>
                    <a:pt x="614935" y="1904363"/>
                  </a:lnTo>
                  <a:lnTo>
                    <a:pt x="656717" y="1920238"/>
                  </a:lnTo>
                  <a:lnTo>
                    <a:pt x="699136" y="1934337"/>
                  </a:lnTo>
                  <a:lnTo>
                    <a:pt x="742062" y="1946402"/>
                  </a:lnTo>
                  <a:lnTo>
                    <a:pt x="785623" y="1956562"/>
                  </a:lnTo>
                  <a:lnTo>
                    <a:pt x="829438" y="1964817"/>
                  </a:lnTo>
                  <a:lnTo>
                    <a:pt x="873761" y="1971038"/>
                  </a:lnTo>
                  <a:lnTo>
                    <a:pt x="918338" y="1975358"/>
                  </a:lnTo>
                  <a:lnTo>
                    <a:pt x="963169" y="1977517"/>
                  </a:lnTo>
                  <a:lnTo>
                    <a:pt x="1008000" y="1977771"/>
                  </a:lnTo>
                  <a:lnTo>
                    <a:pt x="1053085" y="1975864"/>
                  </a:lnTo>
                  <a:lnTo>
                    <a:pt x="1098042" y="1971929"/>
                  </a:lnTo>
                  <a:lnTo>
                    <a:pt x="1143001" y="1965960"/>
                  </a:lnTo>
                  <a:lnTo>
                    <a:pt x="1187704" y="1957832"/>
                  </a:lnTo>
                  <a:lnTo>
                    <a:pt x="1232409" y="1947545"/>
                  </a:lnTo>
                  <a:lnTo>
                    <a:pt x="1276604" y="1935226"/>
                  </a:lnTo>
                  <a:lnTo>
                    <a:pt x="1320674" y="1920621"/>
                  </a:lnTo>
                  <a:lnTo>
                    <a:pt x="1364108" y="1903857"/>
                  </a:lnTo>
                  <a:lnTo>
                    <a:pt x="1407161" y="1884934"/>
                  </a:lnTo>
                  <a:lnTo>
                    <a:pt x="1449706" y="1863852"/>
                  </a:lnTo>
                  <a:lnTo>
                    <a:pt x="1491489" y="1840484"/>
                  </a:lnTo>
                  <a:lnTo>
                    <a:pt x="988950" y="988822"/>
                  </a:lnTo>
                  <a:lnTo>
                    <a:pt x="988950" y="0"/>
                  </a:lnTo>
                  <a:close/>
                </a:path>
              </a:pathLst>
            </a:custGeom>
            <a:solidFill>
              <a:srgbClr val="DF5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52012" y="516890"/>
              <a:ext cx="1491615" cy="1978025"/>
            </a:xfrm>
            <a:custGeom>
              <a:avLst/>
              <a:gdLst/>
              <a:ahLst/>
              <a:cxnLst/>
              <a:rect l="l" t="t" r="r" b="b"/>
              <a:pathLst>
                <a:path w="1491614" h="1978025">
                  <a:moveTo>
                    <a:pt x="1491489" y="1840484"/>
                  </a:moveTo>
                  <a:lnTo>
                    <a:pt x="1449706" y="1863852"/>
                  </a:lnTo>
                  <a:lnTo>
                    <a:pt x="1407161" y="1884934"/>
                  </a:lnTo>
                  <a:lnTo>
                    <a:pt x="1364108" y="1903857"/>
                  </a:lnTo>
                  <a:lnTo>
                    <a:pt x="1320674" y="1920621"/>
                  </a:lnTo>
                  <a:lnTo>
                    <a:pt x="1276604" y="1935226"/>
                  </a:lnTo>
                  <a:lnTo>
                    <a:pt x="1232409" y="1947545"/>
                  </a:lnTo>
                  <a:lnTo>
                    <a:pt x="1187704" y="1957832"/>
                  </a:lnTo>
                  <a:lnTo>
                    <a:pt x="1143001" y="1965960"/>
                  </a:lnTo>
                  <a:lnTo>
                    <a:pt x="1098042" y="1971929"/>
                  </a:lnTo>
                  <a:lnTo>
                    <a:pt x="1053085" y="1975865"/>
                  </a:lnTo>
                  <a:lnTo>
                    <a:pt x="1008000" y="1977771"/>
                  </a:lnTo>
                  <a:lnTo>
                    <a:pt x="963168" y="1977517"/>
                  </a:lnTo>
                  <a:lnTo>
                    <a:pt x="918337" y="1975358"/>
                  </a:lnTo>
                  <a:lnTo>
                    <a:pt x="873760" y="1971039"/>
                  </a:lnTo>
                  <a:lnTo>
                    <a:pt x="829437" y="1964817"/>
                  </a:lnTo>
                  <a:lnTo>
                    <a:pt x="785622" y="1956562"/>
                  </a:lnTo>
                  <a:lnTo>
                    <a:pt x="742061" y="1946402"/>
                  </a:lnTo>
                  <a:lnTo>
                    <a:pt x="699135" y="1934337"/>
                  </a:lnTo>
                  <a:lnTo>
                    <a:pt x="656716" y="1920239"/>
                  </a:lnTo>
                  <a:lnTo>
                    <a:pt x="614934" y="1904364"/>
                  </a:lnTo>
                  <a:lnTo>
                    <a:pt x="573913" y="1886585"/>
                  </a:lnTo>
                  <a:lnTo>
                    <a:pt x="533527" y="1866773"/>
                  </a:lnTo>
                  <a:lnTo>
                    <a:pt x="494156" y="1845310"/>
                  </a:lnTo>
                  <a:lnTo>
                    <a:pt x="455675" y="1821942"/>
                  </a:lnTo>
                  <a:lnTo>
                    <a:pt x="418211" y="1796669"/>
                  </a:lnTo>
                  <a:lnTo>
                    <a:pt x="381762" y="1769745"/>
                  </a:lnTo>
                  <a:lnTo>
                    <a:pt x="346456" y="1741043"/>
                  </a:lnTo>
                  <a:lnTo>
                    <a:pt x="312419" y="1710436"/>
                  </a:lnTo>
                  <a:lnTo>
                    <a:pt x="279527" y="1678177"/>
                  </a:lnTo>
                  <a:lnTo>
                    <a:pt x="248158" y="1644269"/>
                  </a:lnTo>
                  <a:lnTo>
                    <a:pt x="218059" y="1608582"/>
                  </a:lnTo>
                  <a:lnTo>
                    <a:pt x="189611" y="1571244"/>
                  </a:lnTo>
                  <a:lnTo>
                    <a:pt x="162560" y="1532127"/>
                  </a:lnTo>
                  <a:lnTo>
                    <a:pt x="137287" y="1491488"/>
                  </a:lnTo>
                  <a:lnTo>
                    <a:pt x="113918" y="1449577"/>
                  </a:lnTo>
                  <a:lnTo>
                    <a:pt x="92837" y="1407160"/>
                  </a:lnTo>
                  <a:lnTo>
                    <a:pt x="73913" y="1364107"/>
                  </a:lnTo>
                  <a:lnTo>
                    <a:pt x="57150" y="1320546"/>
                  </a:lnTo>
                  <a:lnTo>
                    <a:pt x="42544" y="1276604"/>
                  </a:lnTo>
                  <a:lnTo>
                    <a:pt x="30225" y="1232281"/>
                  </a:lnTo>
                  <a:lnTo>
                    <a:pt x="19938" y="1187704"/>
                  </a:lnTo>
                  <a:lnTo>
                    <a:pt x="11811" y="1142873"/>
                  </a:lnTo>
                  <a:lnTo>
                    <a:pt x="5842" y="1098042"/>
                  </a:lnTo>
                  <a:lnTo>
                    <a:pt x="1905" y="1052957"/>
                  </a:lnTo>
                  <a:lnTo>
                    <a:pt x="0" y="1007999"/>
                  </a:lnTo>
                  <a:lnTo>
                    <a:pt x="254" y="963040"/>
                  </a:lnTo>
                  <a:lnTo>
                    <a:pt x="2412" y="918210"/>
                  </a:lnTo>
                  <a:lnTo>
                    <a:pt x="6731" y="873760"/>
                  </a:lnTo>
                  <a:lnTo>
                    <a:pt x="12954" y="829437"/>
                  </a:lnTo>
                  <a:lnTo>
                    <a:pt x="21209" y="785495"/>
                  </a:lnTo>
                  <a:lnTo>
                    <a:pt x="31368" y="742061"/>
                  </a:lnTo>
                  <a:lnTo>
                    <a:pt x="43434" y="699008"/>
                  </a:lnTo>
                  <a:lnTo>
                    <a:pt x="57531" y="656589"/>
                  </a:lnTo>
                  <a:lnTo>
                    <a:pt x="73406" y="614807"/>
                  </a:lnTo>
                  <a:lnTo>
                    <a:pt x="91186" y="573786"/>
                  </a:lnTo>
                  <a:lnTo>
                    <a:pt x="110998" y="533526"/>
                  </a:lnTo>
                  <a:lnTo>
                    <a:pt x="132461" y="494030"/>
                  </a:lnTo>
                  <a:lnTo>
                    <a:pt x="155829" y="455549"/>
                  </a:lnTo>
                  <a:lnTo>
                    <a:pt x="181102" y="418084"/>
                  </a:lnTo>
                  <a:lnTo>
                    <a:pt x="208025" y="381635"/>
                  </a:lnTo>
                  <a:lnTo>
                    <a:pt x="236728" y="346329"/>
                  </a:lnTo>
                  <a:lnTo>
                    <a:pt x="267335" y="312293"/>
                  </a:lnTo>
                  <a:lnTo>
                    <a:pt x="299593" y="279526"/>
                  </a:lnTo>
                  <a:lnTo>
                    <a:pt x="333502" y="248031"/>
                  </a:lnTo>
                  <a:lnTo>
                    <a:pt x="369188" y="218059"/>
                  </a:lnTo>
                  <a:lnTo>
                    <a:pt x="406527" y="189484"/>
                  </a:lnTo>
                  <a:lnTo>
                    <a:pt x="445643" y="162560"/>
                  </a:lnTo>
                  <a:lnTo>
                    <a:pt x="486283" y="137160"/>
                  </a:lnTo>
                  <a:lnTo>
                    <a:pt x="528319" y="113664"/>
                  </a:lnTo>
                  <a:lnTo>
                    <a:pt x="571373" y="92456"/>
                  </a:lnTo>
                  <a:lnTo>
                    <a:pt x="615314" y="73279"/>
                  </a:lnTo>
                  <a:lnTo>
                    <a:pt x="660019" y="56261"/>
                  </a:lnTo>
                  <a:lnTo>
                    <a:pt x="705485" y="41529"/>
                  </a:lnTo>
                  <a:lnTo>
                    <a:pt x="751586" y="28956"/>
                  </a:lnTo>
                  <a:lnTo>
                    <a:pt x="798195" y="18542"/>
                  </a:lnTo>
                  <a:lnTo>
                    <a:pt x="845438" y="10413"/>
                  </a:lnTo>
                  <a:lnTo>
                    <a:pt x="892937" y="4699"/>
                  </a:lnTo>
                  <a:lnTo>
                    <a:pt x="940815" y="1143"/>
                  </a:lnTo>
                  <a:lnTo>
                    <a:pt x="988949" y="0"/>
                  </a:lnTo>
                  <a:lnTo>
                    <a:pt x="988949" y="988822"/>
                  </a:lnTo>
                  <a:lnTo>
                    <a:pt x="1491489" y="1840484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260850" y="1150111"/>
            <a:ext cx="234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404040"/>
                </a:solidFill>
                <a:latin typeface="Corbel"/>
                <a:cs typeface="Corbel"/>
              </a:rPr>
              <a:t>4</a:t>
            </a:r>
            <a:r>
              <a:rPr sz="900" dirty="0">
                <a:solidFill>
                  <a:srgbClr val="404040"/>
                </a:solidFill>
                <a:latin typeface="Corbel"/>
                <a:cs typeface="Corbel"/>
              </a:rPr>
              <a:t>2%</a:t>
            </a:r>
            <a:endParaRPr sz="900">
              <a:latin typeface="Corbel"/>
              <a:cs typeface="Corbe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7038" y="1653032"/>
            <a:ext cx="2317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" dirty="0">
                <a:solidFill>
                  <a:srgbClr val="404040"/>
                </a:solidFill>
                <a:latin typeface="Corbel"/>
                <a:cs typeface="Corbel"/>
              </a:rPr>
              <a:t>5</a:t>
            </a:r>
            <a:r>
              <a:rPr sz="900" spc="-5" dirty="0">
                <a:solidFill>
                  <a:srgbClr val="404040"/>
                </a:solidFill>
                <a:latin typeface="Corbel"/>
                <a:cs typeface="Corbel"/>
              </a:rPr>
              <a:t>8</a:t>
            </a:r>
            <a:r>
              <a:rPr sz="900" dirty="0">
                <a:solidFill>
                  <a:srgbClr val="404040"/>
                </a:solidFill>
                <a:latin typeface="Corbel"/>
                <a:cs typeface="Corbel"/>
              </a:rPr>
              <a:t>%</a:t>
            </a:r>
            <a:endParaRPr sz="900">
              <a:latin typeface="Corbel"/>
              <a:cs typeface="Corbe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04313" y="2862451"/>
            <a:ext cx="1278255" cy="81915"/>
            <a:chOff x="2504313" y="2862451"/>
            <a:chExt cx="1278255" cy="81915"/>
          </a:xfrm>
        </p:grpSpPr>
        <p:sp>
          <p:nvSpPr>
            <p:cNvPr id="14" name="object 14"/>
            <p:cNvSpPr/>
            <p:nvPr/>
          </p:nvSpPr>
          <p:spPr>
            <a:xfrm>
              <a:off x="2513838" y="287197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482" y="0"/>
                  </a:moveTo>
                  <a:lnTo>
                    <a:pt x="0" y="0"/>
                  </a:lnTo>
                  <a:lnTo>
                    <a:pt x="0" y="62484"/>
                  </a:lnTo>
                  <a:lnTo>
                    <a:pt x="62482" y="62484"/>
                  </a:lnTo>
                  <a:lnTo>
                    <a:pt x="62482" y="0"/>
                  </a:lnTo>
                  <a:close/>
                </a:path>
              </a:pathLst>
            </a:custGeom>
            <a:solidFill>
              <a:srgbClr val="A6B7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13838" y="287197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0" y="0"/>
                  </a:moveTo>
                  <a:lnTo>
                    <a:pt x="62482" y="0"/>
                  </a:lnTo>
                  <a:lnTo>
                    <a:pt x="62482" y="62484"/>
                  </a:lnTo>
                  <a:lnTo>
                    <a:pt x="0" y="6248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10176" y="287197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484" y="0"/>
                  </a:moveTo>
                  <a:lnTo>
                    <a:pt x="0" y="0"/>
                  </a:lnTo>
                  <a:lnTo>
                    <a:pt x="0" y="62484"/>
                  </a:lnTo>
                  <a:lnTo>
                    <a:pt x="62484" y="62484"/>
                  </a:lnTo>
                  <a:lnTo>
                    <a:pt x="62484" y="0"/>
                  </a:lnTo>
                  <a:close/>
                </a:path>
              </a:pathLst>
            </a:custGeom>
            <a:solidFill>
              <a:srgbClr val="DF52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10176" y="287197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0" y="0"/>
                  </a:moveTo>
                  <a:lnTo>
                    <a:pt x="62484" y="0"/>
                  </a:lnTo>
                  <a:lnTo>
                    <a:pt x="62484" y="62484"/>
                  </a:lnTo>
                  <a:lnTo>
                    <a:pt x="0" y="6248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466848" y="2780791"/>
            <a:ext cx="622744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00"/>
              </a:spcBef>
              <a:tabLst>
                <a:tab pos="1333500" algn="l"/>
              </a:tabLst>
            </a:pPr>
            <a:r>
              <a:rPr sz="900" dirty="0">
                <a:solidFill>
                  <a:srgbClr val="575757"/>
                </a:solidFill>
                <a:latin typeface="Corbel"/>
                <a:cs typeface="Corbel"/>
              </a:rPr>
              <a:t>A</a:t>
            </a:r>
            <a:r>
              <a:rPr sz="900" spc="-15" dirty="0">
                <a:solidFill>
                  <a:srgbClr val="575757"/>
                </a:solidFill>
                <a:latin typeface="Corbel"/>
                <a:cs typeface="Corbel"/>
              </a:rPr>
              <a:t>C</a:t>
            </a:r>
            <a:r>
              <a:rPr sz="900" spc="-5" dirty="0">
                <a:solidFill>
                  <a:srgbClr val="575757"/>
                </a:solidFill>
                <a:latin typeface="Corbel"/>
                <a:cs typeface="Corbel"/>
              </a:rPr>
              <a:t>A</a:t>
            </a:r>
            <a:r>
              <a:rPr sz="900" spc="-15" dirty="0">
                <a:solidFill>
                  <a:srgbClr val="575757"/>
                </a:solidFill>
                <a:latin typeface="Corbel"/>
                <a:cs typeface="Corbel"/>
              </a:rPr>
              <a:t>C</a:t>
            </a:r>
            <a:r>
              <a:rPr sz="900" spc="-10" dirty="0">
                <a:solidFill>
                  <a:srgbClr val="575757"/>
                </a:solidFill>
                <a:latin typeface="Corbel"/>
                <a:cs typeface="Corbel"/>
              </a:rPr>
              <a:t>I</a:t>
            </a:r>
            <a:r>
              <a:rPr sz="900" dirty="0">
                <a:solidFill>
                  <a:srgbClr val="575757"/>
                </a:solidFill>
                <a:latin typeface="Corbel"/>
                <a:cs typeface="Corbel"/>
              </a:rPr>
              <a:t>A</a:t>
            </a:r>
            <a:r>
              <a:rPr sz="900" spc="-35" dirty="0">
                <a:solidFill>
                  <a:srgbClr val="575757"/>
                </a:solidFill>
                <a:latin typeface="Corbel"/>
                <a:cs typeface="Corbel"/>
              </a:rPr>
              <a:t> </a:t>
            </a:r>
            <a:r>
              <a:rPr sz="900" spc="-5" dirty="0">
                <a:solidFill>
                  <a:srgbClr val="575757"/>
                </a:solidFill>
                <a:latin typeface="Corbel"/>
                <a:cs typeface="Corbel"/>
              </a:rPr>
              <a:t>M</a:t>
            </a:r>
            <a:r>
              <a:rPr sz="900" dirty="0">
                <a:solidFill>
                  <a:srgbClr val="575757"/>
                </a:solidFill>
                <a:latin typeface="Corbel"/>
                <a:cs typeface="Corbel"/>
              </a:rPr>
              <a:t>A</a:t>
            </a:r>
            <a:r>
              <a:rPr sz="900" spc="-10" dirty="0">
                <a:solidFill>
                  <a:srgbClr val="575757"/>
                </a:solidFill>
                <a:latin typeface="Corbel"/>
                <a:cs typeface="Corbel"/>
              </a:rPr>
              <a:t>NG</a:t>
            </a:r>
            <a:r>
              <a:rPr sz="900" spc="-5" dirty="0">
                <a:solidFill>
                  <a:srgbClr val="575757"/>
                </a:solidFill>
                <a:latin typeface="Corbel"/>
                <a:cs typeface="Corbel"/>
              </a:rPr>
              <a:t>I</a:t>
            </a:r>
            <a:r>
              <a:rPr sz="900" spc="-10" dirty="0">
                <a:solidFill>
                  <a:srgbClr val="575757"/>
                </a:solidFill>
                <a:latin typeface="Corbel"/>
                <a:cs typeface="Corbel"/>
              </a:rPr>
              <a:t>U</a:t>
            </a:r>
            <a:r>
              <a:rPr sz="900" dirty="0">
                <a:solidFill>
                  <a:srgbClr val="575757"/>
                </a:solidFill>
                <a:latin typeface="Corbel"/>
                <a:cs typeface="Corbel"/>
              </a:rPr>
              <a:t>M	</a:t>
            </a:r>
            <a:r>
              <a:rPr sz="900" spc="-5" dirty="0">
                <a:solidFill>
                  <a:srgbClr val="575757"/>
                </a:solidFill>
                <a:latin typeface="Corbel"/>
                <a:cs typeface="Corbel"/>
              </a:rPr>
              <a:t>E</a:t>
            </a:r>
            <a:r>
              <a:rPr sz="900" spc="-10" dirty="0">
                <a:solidFill>
                  <a:srgbClr val="575757"/>
                </a:solidFill>
                <a:latin typeface="Corbel"/>
                <a:cs typeface="Corbel"/>
              </a:rPr>
              <a:t>U</a:t>
            </a:r>
            <a:r>
              <a:rPr sz="900" spc="-15" dirty="0">
                <a:solidFill>
                  <a:srgbClr val="575757"/>
                </a:solidFill>
                <a:latin typeface="Corbel"/>
                <a:cs typeface="Corbel"/>
              </a:rPr>
              <a:t>C</a:t>
            </a:r>
            <a:r>
              <a:rPr sz="900" spc="-5" dirty="0">
                <a:solidFill>
                  <a:srgbClr val="575757"/>
                </a:solidFill>
                <a:latin typeface="Corbel"/>
                <a:cs typeface="Corbel"/>
              </a:rPr>
              <a:t>A</a:t>
            </a:r>
            <a:r>
              <a:rPr sz="900" spc="-15" dirty="0">
                <a:solidFill>
                  <a:srgbClr val="575757"/>
                </a:solidFill>
                <a:latin typeface="Corbel"/>
                <a:cs typeface="Corbel"/>
              </a:rPr>
              <a:t>L</a:t>
            </a:r>
            <a:r>
              <a:rPr sz="900" spc="-5" dirty="0">
                <a:solidFill>
                  <a:srgbClr val="575757"/>
                </a:solidFill>
                <a:latin typeface="Corbel"/>
                <a:cs typeface="Corbel"/>
              </a:rPr>
              <a:t>IP</a:t>
            </a:r>
            <a:r>
              <a:rPr sz="900" dirty="0">
                <a:solidFill>
                  <a:srgbClr val="575757"/>
                </a:solidFill>
                <a:latin typeface="Corbel"/>
                <a:cs typeface="Corbel"/>
              </a:rPr>
              <a:t>TO</a:t>
            </a:r>
            <a:r>
              <a:rPr sz="900" spc="-70" dirty="0">
                <a:solidFill>
                  <a:srgbClr val="575757"/>
                </a:solidFill>
                <a:latin typeface="Corbel"/>
                <a:cs typeface="Corbel"/>
              </a:rPr>
              <a:t> </a:t>
            </a:r>
            <a:r>
              <a:rPr sz="900" spc="-5" dirty="0">
                <a:solidFill>
                  <a:srgbClr val="575757"/>
                </a:solidFill>
                <a:latin typeface="Corbel"/>
                <a:cs typeface="Corbel"/>
              </a:rPr>
              <a:t>PE</a:t>
            </a:r>
            <a:r>
              <a:rPr sz="900" spc="-10" dirty="0">
                <a:solidFill>
                  <a:srgbClr val="575757"/>
                </a:solidFill>
                <a:latin typeface="Corbel"/>
                <a:cs typeface="Corbel"/>
              </a:rPr>
              <a:t>LLI</a:t>
            </a:r>
            <a:r>
              <a:rPr sz="900" dirty="0">
                <a:solidFill>
                  <a:srgbClr val="575757"/>
                </a:solidFill>
                <a:latin typeface="Corbel"/>
                <a:cs typeface="Corbel"/>
              </a:rPr>
              <a:t>TA</a:t>
            </a:r>
            <a:endParaRPr sz="90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00" i="1" spc="-5" dirty="0">
                <a:latin typeface="Arial"/>
                <a:cs typeface="Arial"/>
              </a:rPr>
              <a:t>List</a:t>
            </a:r>
            <a:r>
              <a:rPr sz="2800" i="1" spc="-35" dirty="0">
                <a:latin typeface="Arial"/>
                <a:cs typeface="Arial"/>
              </a:rPr>
              <a:t> </a:t>
            </a:r>
            <a:r>
              <a:rPr sz="2800" i="1" dirty="0">
                <a:latin typeface="Arial"/>
                <a:cs typeface="Arial"/>
              </a:rPr>
              <a:t>of</a:t>
            </a:r>
            <a:r>
              <a:rPr sz="2800" i="1" spc="-3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Plantations</a:t>
            </a:r>
            <a:r>
              <a:rPr sz="2800" i="1" spc="-2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Established</a:t>
            </a:r>
            <a:r>
              <a:rPr sz="2800" i="1" spc="-2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Per</a:t>
            </a:r>
            <a:r>
              <a:rPr sz="2800" i="1" spc="-70" dirty="0">
                <a:latin typeface="Arial"/>
                <a:cs typeface="Arial"/>
              </a:rPr>
              <a:t> </a:t>
            </a:r>
            <a:r>
              <a:rPr sz="2800" i="1" spc="-45" dirty="0">
                <a:latin typeface="Arial"/>
                <a:cs typeface="Arial"/>
              </a:rPr>
              <a:t>Year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6019800" y="1551478"/>
          <a:ext cx="3710940" cy="8688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7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606">
                <a:tc>
                  <a:txBody>
                    <a:bodyPr/>
                    <a:lstStyle/>
                    <a:p>
                      <a:pPr marL="66040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700" b="1" spc="-5" dirty="0">
                          <a:latin typeface="Calibri"/>
                          <a:cs typeface="Calibri"/>
                        </a:rPr>
                        <a:t>SPECIES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225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700" b="1" spc="-10" dirty="0">
                          <a:latin typeface="Calibri"/>
                          <a:cs typeface="Calibri"/>
                        </a:rPr>
                        <a:t>AMOUNT</a:t>
                      </a:r>
                      <a:r>
                        <a:rPr sz="17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35" dirty="0">
                          <a:latin typeface="Calibri"/>
                          <a:cs typeface="Calibri"/>
                        </a:rPr>
                        <a:t>HA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60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700" spc="-15" dirty="0">
                          <a:latin typeface="Calibri"/>
                          <a:cs typeface="Calibri"/>
                        </a:rPr>
                        <a:t>ACACIA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20" dirty="0">
                          <a:latin typeface="Calibri"/>
                          <a:cs typeface="Calibri"/>
                        </a:rPr>
                        <a:t>MANGIUM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830,01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60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EUCALIPTO</a:t>
                      </a:r>
                      <a:r>
                        <a:rPr sz="17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PELLITA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5560" algn="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1170,31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660400" y="3403600"/>
          <a:ext cx="10858500" cy="22986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387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PROPERTY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2013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2014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2015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2016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2020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2021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6035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2022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58750" marR="168910" indent="50800">
                        <a:lnSpc>
                          <a:spcPts val="1600"/>
                        </a:lnSpc>
                        <a:spcBef>
                          <a:spcPts val="7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TOTAL </a:t>
                      </a:r>
                      <a:r>
                        <a:rPr sz="1200" b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3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WE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MERCEDES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119,9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169,4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74,7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364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DELICIAS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137,62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254,2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63,5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455,32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TORMENTA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40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40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MARACOA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102,4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50,9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94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247,3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MARACOA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82,6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125,2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473,8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VEREMOS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101,6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119,6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15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ROQUE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MANGOS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100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200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1299">
                <a:tc>
                  <a:txBody>
                    <a:bodyPr/>
                    <a:lstStyle/>
                    <a:p>
                      <a:pPr marL="4508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TOTALS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119,9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307,02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411,5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329,2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158,9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30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269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2860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130,5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194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50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2000,02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object 21"/>
          <p:cNvSpPr/>
          <p:nvPr/>
        </p:nvSpPr>
        <p:spPr>
          <a:xfrm>
            <a:off x="2095500" y="5511800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381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12700" y="38100"/>
                </a:lnTo>
                <a:lnTo>
                  <a:pt x="12700" y="25400"/>
                </a:lnTo>
                <a:lnTo>
                  <a:pt x="25400" y="25400"/>
                </a:lnTo>
                <a:lnTo>
                  <a:pt x="25400" y="12700"/>
                </a:lnTo>
                <a:lnTo>
                  <a:pt x="38100" y="12700"/>
                </a:lnTo>
                <a:lnTo>
                  <a:pt x="381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766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021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276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531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786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041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296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0551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880600" y="5499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50800" y="0"/>
                </a:moveTo>
                <a:lnTo>
                  <a:pt x="0" y="0"/>
                </a:lnTo>
                <a:lnTo>
                  <a:pt x="0" y="12700"/>
                </a:lnTo>
                <a:lnTo>
                  <a:pt x="0" y="25400"/>
                </a:lnTo>
                <a:lnTo>
                  <a:pt x="0" y="38100"/>
                </a:lnTo>
                <a:lnTo>
                  <a:pt x="0" y="50800"/>
                </a:lnTo>
                <a:lnTo>
                  <a:pt x="12700" y="50800"/>
                </a:lnTo>
                <a:lnTo>
                  <a:pt x="12700" y="38100"/>
                </a:lnTo>
                <a:lnTo>
                  <a:pt x="25400" y="38100"/>
                </a:lnTo>
                <a:lnTo>
                  <a:pt x="25400" y="25400"/>
                </a:lnTo>
                <a:lnTo>
                  <a:pt x="38100" y="25400"/>
                </a:lnTo>
                <a:lnTo>
                  <a:pt x="38100" y="12700"/>
                </a:lnTo>
                <a:lnTo>
                  <a:pt x="50800" y="12700"/>
                </a:lnTo>
                <a:lnTo>
                  <a:pt x="5080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28458" y="643635"/>
            <a:ext cx="334073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spc="-5" dirty="0"/>
              <a:t>Plantations in the </a:t>
            </a:r>
            <a:r>
              <a:rPr sz="2800" dirty="0"/>
              <a:t> </a:t>
            </a:r>
            <a:r>
              <a:rPr sz="2800" spc="-5" dirty="0"/>
              <a:t>Following</a:t>
            </a:r>
            <a:r>
              <a:rPr sz="2800" spc="-70" dirty="0"/>
              <a:t> </a:t>
            </a:r>
            <a:r>
              <a:rPr sz="2800" spc="-5" dirty="0"/>
              <a:t>Properties: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206119" y="650748"/>
            <a:ext cx="11743690" cy="6001385"/>
            <a:chOff x="206119" y="650748"/>
            <a:chExt cx="11743690" cy="60013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0850" y="650748"/>
              <a:ext cx="6208775" cy="49697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882" y="5713475"/>
              <a:ext cx="3008375" cy="92506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5644" y="5767576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2135" y="5766814"/>
              <a:ext cx="1706878" cy="874776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105291" y="1811021"/>
          <a:ext cx="4636770" cy="2608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316">
                <a:tc>
                  <a:txBody>
                    <a:bodyPr/>
                    <a:lstStyle/>
                    <a:p>
                      <a:pPr marL="43688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350" b="1" spc="-5" dirty="0">
                          <a:latin typeface="Calibri"/>
                          <a:cs typeface="Calibri"/>
                        </a:rPr>
                        <a:t>PROPERTY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136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350" b="1" spc="-10" dirty="0">
                          <a:latin typeface="Calibri"/>
                          <a:cs typeface="Calibri"/>
                        </a:rPr>
                        <a:t>TOTAL</a:t>
                      </a:r>
                      <a:r>
                        <a:rPr sz="13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10" dirty="0">
                          <a:latin typeface="Calibri"/>
                          <a:cs typeface="Calibri"/>
                        </a:rPr>
                        <a:t>SOWED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136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65455" marR="187960" indent="-272415">
                        <a:lnSpc>
                          <a:spcPts val="1810"/>
                        </a:lnSpc>
                        <a:spcBef>
                          <a:spcPts val="75"/>
                        </a:spcBef>
                      </a:pPr>
                      <a:r>
                        <a:rPr sz="1350" b="1" spc="10" dirty="0">
                          <a:latin typeface="Calibri"/>
                          <a:cs typeface="Calibri"/>
                        </a:rPr>
                        <a:t>NET</a:t>
                      </a:r>
                      <a:r>
                        <a:rPr sz="135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dirty="0">
                          <a:latin typeface="Calibri"/>
                          <a:cs typeface="Calibri"/>
                        </a:rPr>
                        <a:t>AREA</a:t>
                      </a:r>
                      <a:r>
                        <a:rPr sz="135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35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1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350" b="1" spc="-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5" dirty="0">
                          <a:latin typeface="Calibri"/>
                          <a:cs typeface="Calibri"/>
                        </a:rPr>
                        <a:t>PROPERTY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3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" dirty="0">
                          <a:latin typeface="Calibri"/>
                          <a:cs typeface="Calibri"/>
                        </a:rPr>
                        <a:t>MERCEDES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364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1.206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3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DELICIAS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455,32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1.288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326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350" spc="15" dirty="0">
                          <a:latin typeface="Calibri"/>
                          <a:cs typeface="Calibri"/>
                        </a:rPr>
                        <a:t>TORMENTA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40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1.131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3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MARACOA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247,3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2.722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3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MARACOA 2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473,8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1.252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3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10" dirty="0">
                          <a:latin typeface="Calibri"/>
                          <a:cs typeface="Calibri"/>
                        </a:rPr>
                        <a:t>VEREMOS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5" dirty="0">
                          <a:latin typeface="Calibri"/>
                          <a:cs typeface="Calibri"/>
                        </a:rPr>
                        <a:t>119,6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1.000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32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15" dirty="0">
                          <a:latin typeface="Calibri"/>
                          <a:cs typeface="Calibri"/>
                        </a:rPr>
                        <a:t>SAN</a:t>
                      </a:r>
                      <a:r>
                        <a:rPr sz="13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15" dirty="0">
                          <a:latin typeface="Calibri"/>
                          <a:cs typeface="Calibri"/>
                        </a:rPr>
                        <a:t>ROQUE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100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1.209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326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3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10" dirty="0">
                          <a:latin typeface="Calibri"/>
                          <a:cs typeface="Calibri"/>
                        </a:rPr>
                        <a:t>MANGOS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200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350" spc="-10" dirty="0">
                          <a:latin typeface="Calibri"/>
                          <a:cs typeface="Calibri"/>
                        </a:rPr>
                        <a:t>300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323">
                <a:tc>
                  <a:txBody>
                    <a:bodyPr/>
                    <a:lstStyle/>
                    <a:p>
                      <a:pPr marL="508634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350" b="1" spc="-10" dirty="0">
                          <a:latin typeface="Calibri"/>
                          <a:cs typeface="Calibri"/>
                        </a:rPr>
                        <a:t>TOTALS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550" b="1" spc="5" dirty="0">
                          <a:latin typeface="Calibri"/>
                          <a:cs typeface="Calibri"/>
                        </a:rPr>
                        <a:t>2000,02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550" b="1" spc="5" dirty="0">
                          <a:latin typeface="Calibri"/>
                          <a:cs typeface="Calibri"/>
                        </a:rPr>
                        <a:t>10.108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40300" y="621283"/>
            <a:ext cx="20027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10" dirty="0">
                <a:latin typeface="Arial"/>
                <a:cs typeface="Arial"/>
              </a:rPr>
              <a:t>SPE</a:t>
            </a:r>
            <a:r>
              <a:rPr sz="3600" i="1" spc="-5" dirty="0">
                <a:latin typeface="Arial"/>
                <a:cs typeface="Arial"/>
              </a:rPr>
              <a:t>C</a:t>
            </a:r>
            <a:r>
              <a:rPr sz="3600" i="1" spc="-10" dirty="0">
                <a:latin typeface="Arial"/>
                <a:cs typeface="Arial"/>
              </a:rPr>
              <a:t>IES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6119" y="5713476"/>
            <a:ext cx="11743690" cy="938530"/>
            <a:chOff x="206119" y="5713476"/>
            <a:chExt cx="11743690" cy="9385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6"/>
              <a:ext cx="3008375" cy="9250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644" y="5767578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266946" y="1558035"/>
            <a:ext cx="3676015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900"/>
              </a:lnSpc>
              <a:spcBef>
                <a:spcPts val="180"/>
              </a:spcBef>
            </a:pPr>
            <a:r>
              <a:rPr sz="1600" spc="-15" dirty="0">
                <a:latin typeface="Arial MT"/>
                <a:cs typeface="Arial MT"/>
              </a:rPr>
              <a:t>Planted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species</a:t>
            </a:r>
            <a:r>
              <a:rPr sz="1600" spc="-10" dirty="0">
                <a:latin typeface="Arial MT"/>
                <a:cs typeface="Arial MT"/>
              </a:rPr>
              <a:t> are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characterized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by 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their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ability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adapt</a:t>
            </a:r>
            <a:r>
              <a:rPr sz="1600" spc="-10" dirty="0">
                <a:latin typeface="Arial MT"/>
                <a:cs typeface="Arial MT"/>
              </a:rPr>
              <a:t> and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recover</a:t>
            </a:r>
            <a:r>
              <a:rPr sz="1600" spc="-10" dirty="0">
                <a:latin typeface="Arial MT"/>
                <a:cs typeface="Arial MT"/>
              </a:rPr>
              <a:t> from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poor </a:t>
            </a:r>
            <a:r>
              <a:rPr sz="1600" spc="-10" dirty="0">
                <a:latin typeface="Arial MT"/>
                <a:cs typeface="Arial MT"/>
              </a:rPr>
              <a:t>and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degraded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15" dirty="0">
                <a:latin typeface="Arial MT"/>
                <a:cs typeface="Arial MT"/>
              </a:rPr>
              <a:t>soils.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6946" y="2548635"/>
            <a:ext cx="3676015" cy="24790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6350" algn="just">
              <a:lnSpc>
                <a:spcPct val="99200"/>
              </a:lnSpc>
              <a:spcBef>
                <a:spcPts val="114"/>
              </a:spcBef>
            </a:pPr>
            <a:r>
              <a:rPr sz="1600" spc="-10" dirty="0">
                <a:latin typeface="Arial MT"/>
                <a:cs typeface="Arial MT"/>
              </a:rPr>
              <a:t>They </a:t>
            </a:r>
            <a:r>
              <a:rPr sz="1600" spc="-5" dirty="0">
                <a:latin typeface="Arial MT"/>
                <a:cs typeface="Arial MT"/>
              </a:rPr>
              <a:t>are </a:t>
            </a:r>
            <a:r>
              <a:rPr sz="1600" spc="-10" dirty="0">
                <a:latin typeface="Arial MT"/>
                <a:cs typeface="Arial MT"/>
              </a:rPr>
              <a:t>also characterized </a:t>
            </a:r>
            <a:r>
              <a:rPr sz="1600" spc="-5" dirty="0">
                <a:latin typeface="Arial MT"/>
                <a:cs typeface="Arial MT"/>
              </a:rPr>
              <a:t>by </a:t>
            </a:r>
            <a:r>
              <a:rPr sz="1600" spc="-10" dirty="0">
                <a:latin typeface="Arial MT"/>
                <a:cs typeface="Arial MT"/>
              </a:rPr>
              <a:t>having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high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density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and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high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calorific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value, 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fundamental properties </a:t>
            </a:r>
            <a:r>
              <a:rPr sz="1600" spc="-5" dirty="0">
                <a:latin typeface="Arial MT"/>
                <a:cs typeface="Arial MT"/>
              </a:rPr>
              <a:t>for </a:t>
            </a:r>
            <a:r>
              <a:rPr sz="1600" spc="-10" dirty="0">
                <a:latin typeface="Arial MT"/>
                <a:cs typeface="Arial MT"/>
              </a:rPr>
              <a:t>their use as 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b="1" spc="-10" dirty="0">
                <a:latin typeface="Arial"/>
                <a:cs typeface="Arial"/>
              </a:rPr>
              <a:t>BIOMASS.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Arial"/>
              <a:cs typeface="Arial"/>
            </a:endParaRPr>
          </a:p>
          <a:p>
            <a:pPr marL="12700" marR="5080" algn="just">
              <a:lnSpc>
                <a:spcPct val="100299"/>
              </a:lnSpc>
            </a:pPr>
            <a:r>
              <a:rPr sz="1600" spc="-10" dirty="0">
                <a:latin typeface="Arial MT"/>
                <a:cs typeface="Arial MT"/>
              </a:rPr>
              <a:t>The success </a:t>
            </a:r>
            <a:r>
              <a:rPr sz="1600" spc="-5" dirty="0">
                <a:latin typeface="Arial MT"/>
                <a:cs typeface="Arial MT"/>
              </a:rPr>
              <a:t>of these </a:t>
            </a:r>
            <a:r>
              <a:rPr sz="1600" spc="-10" dirty="0">
                <a:latin typeface="Arial MT"/>
                <a:cs typeface="Arial MT"/>
              </a:rPr>
              <a:t>species has been 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demonstrated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plantations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regions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with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characteristics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similar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those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of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b="1" spc="-15" dirty="0">
                <a:latin typeface="Arial"/>
                <a:cs typeface="Arial"/>
              </a:rPr>
              <a:t>Vichada</a:t>
            </a:r>
            <a:r>
              <a:rPr sz="1600" spc="-15" dirty="0">
                <a:latin typeface="Arial MT"/>
                <a:cs typeface="Arial MT"/>
              </a:rPr>
              <a:t>,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such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Brazil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and</a:t>
            </a:r>
            <a:r>
              <a:rPr sz="1600" spc="-5" dirty="0">
                <a:latin typeface="Arial MT"/>
                <a:cs typeface="Arial MT"/>
              </a:rPr>
              <a:t> some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countries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in Central</a:t>
            </a:r>
            <a:r>
              <a:rPr sz="1600" spc="-10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America.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7038" y="1863979"/>
            <a:ext cx="3476245" cy="31652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53400" y="1859914"/>
            <a:ext cx="3505200" cy="320020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01055" y="1511300"/>
            <a:ext cx="1962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EUCALYPTUS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PELLITA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030714" y="1511300"/>
            <a:ext cx="17900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ACACIA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MANGIUM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05498" y="3943603"/>
            <a:ext cx="4806315" cy="149796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85"/>
              </a:spcBef>
            </a:pPr>
            <a:r>
              <a:rPr sz="1800" spc="-20" dirty="0">
                <a:latin typeface="Arial MT"/>
                <a:cs typeface="Arial MT"/>
              </a:rPr>
              <a:t>We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Have:</a:t>
            </a:r>
            <a:endParaRPr sz="1800">
              <a:latin typeface="Arial MT"/>
              <a:cs typeface="Arial MT"/>
            </a:endParaRPr>
          </a:p>
          <a:p>
            <a:pPr marL="299720" indent="-287020">
              <a:lnSpc>
                <a:spcPct val="100000"/>
              </a:lnSpc>
              <a:spcBef>
                <a:spcPts val="980"/>
              </a:spcBef>
              <a:buClr>
                <a:srgbClr val="A6B727"/>
              </a:buClr>
              <a:buSzPct val="77777"/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Arial MT"/>
                <a:cs typeface="Arial MT"/>
              </a:rPr>
              <a:t>9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properties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with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total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10,329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hectares.</a:t>
            </a:r>
            <a:endParaRPr sz="1800">
              <a:latin typeface="Arial MT"/>
              <a:cs typeface="Arial MT"/>
            </a:endParaRPr>
          </a:p>
          <a:p>
            <a:pPr marL="299720" marR="5080" indent="-287020">
              <a:lnSpc>
                <a:spcPct val="102200"/>
              </a:lnSpc>
              <a:spcBef>
                <a:spcPts val="890"/>
              </a:spcBef>
              <a:buClr>
                <a:srgbClr val="A6B727"/>
              </a:buClr>
              <a:buSzPct val="77777"/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Arial MT"/>
                <a:cs typeface="Arial MT"/>
              </a:rPr>
              <a:t>we </a:t>
            </a:r>
            <a:r>
              <a:rPr sz="1800" spc="-15" dirty="0">
                <a:latin typeface="Arial MT"/>
                <a:cs typeface="Arial MT"/>
              </a:rPr>
              <a:t>adjoin indigenous reservation </a:t>
            </a:r>
            <a:r>
              <a:rPr sz="1800" spc="-10" dirty="0">
                <a:latin typeface="Arial MT"/>
                <a:cs typeface="Arial MT"/>
              </a:rPr>
              <a:t>but </a:t>
            </a:r>
            <a:r>
              <a:rPr sz="1800" b="1" spc="-5" dirty="0">
                <a:latin typeface="Arial"/>
                <a:cs typeface="Arial"/>
              </a:rPr>
              <a:t>WE </a:t>
            </a:r>
            <a:r>
              <a:rPr sz="1800" b="1" spc="-10" dirty="0">
                <a:latin typeface="Arial"/>
                <a:cs typeface="Arial"/>
              </a:rPr>
              <a:t>DO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NOT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PRESENT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OVERLAPPING</a:t>
            </a:r>
            <a:r>
              <a:rPr sz="1800" b="1" i="1" spc="-15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96339" y="656844"/>
            <a:ext cx="28568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spc="-30" dirty="0">
                <a:latin typeface="Corbel"/>
                <a:cs typeface="Corbel"/>
              </a:rPr>
              <a:t>OPE</a:t>
            </a:r>
            <a:r>
              <a:rPr sz="4400" i="1" spc="-20" dirty="0">
                <a:latin typeface="Corbel"/>
                <a:cs typeface="Corbel"/>
              </a:rPr>
              <a:t>R</a:t>
            </a:r>
            <a:r>
              <a:rPr sz="4400" i="1" spc="-30" dirty="0">
                <a:latin typeface="Corbel"/>
                <a:cs typeface="Corbel"/>
              </a:rPr>
              <a:t>AT</a:t>
            </a:r>
            <a:r>
              <a:rPr sz="4400" i="1" spc="-25" dirty="0">
                <a:latin typeface="Corbel"/>
                <a:cs typeface="Corbel"/>
              </a:rPr>
              <a:t>I</a:t>
            </a:r>
            <a:r>
              <a:rPr sz="4400" i="1" spc="-30" dirty="0">
                <a:latin typeface="Corbel"/>
                <a:cs typeface="Corbel"/>
              </a:rPr>
              <a:t>ON</a:t>
            </a:r>
            <a:endParaRPr sz="4400">
              <a:latin typeface="Corbel"/>
              <a:cs typeface="Corbe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880" y="1752091"/>
            <a:ext cx="4694555" cy="135445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  <a:tabLst>
                <a:tab pos="637540" algn="l"/>
                <a:tab pos="1468755" algn="l"/>
                <a:tab pos="2009139" algn="l"/>
                <a:tab pos="2612390" algn="l"/>
                <a:tab pos="4301490" algn="l"/>
              </a:tabLst>
            </a:pPr>
            <a:r>
              <a:rPr sz="1800" spc="-40" dirty="0">
                <a:latin typeface="Arial MT"/>
                <a:cs typeface="Arial MT"/>
              </a:rPr>
              <a:t>W</a:t>
            </a:r>
            <a:r>
              <a:rPr sz="1800" dirty="0">
                <a:latin typeface="Arial MT"/>
                <a:cs typeface="Arial MT"/>
              </a:rPr>
              <a:t>e	</a:t>
            </a:r>
            <a:r>
              <a:rPr sz="1800" spc="-10" dirty="0">
                <a:latin typeface="Arial MT"/>
                <a:cs typeface="Arial MT"/>
              </a:rPr>
              <a:t>focu</a:t>
            </a:r>
            <a:r>
              <a:rPr sz="1800" dirty="0">
                <a:latin typeface="Arial MT"/>
                <a:cs typeface="Arial MT"/>
              </a:rPr>
              <a:t>s	</a:t>
            </a:r>
            <a:r>
              <a:rPr sz="1800" spc="-10" dirty="0">
                <a:latin typeface="Arial MT"/>
                <a:cs typeface="Arial MT"/>
              </a:rPr>
              <a:t>o</a:t>
            </a:r>
            <a:r>
              <a:rPr sz="1800" dirty="0">
                <a:latin typeface="Arial MT"/>
                <a:cs typeface="Arial MT"/>
              </a:rPr>
              <a:t>n	</a:t>
            </a:r>
            <a:r>
              <a:rPr sz="1800" spc="-10" dirty="0">
                <a:latin typeface="Arial MT"/>
                <a:cs typeface="Arial MT"/>
              </a:rPr>
              <a:t>th</a:t>
            </a:r>
            <a:r>
              <a:rPr sz="1800" dirty="0">
                <a:latin typeface="Arial MT"/>
                <a:cs typeface="Arial MT"/>
              </a:rPr>
              <a:t>e	</a:t>
            </a:r>
            <a:r>
              <a:rPr sz="1800" spc="-10" dirty="0">
                <a:latin typeface="Arial MT"/>
                <a:cs typeface="Arial MT"/>
              </a:rPr>
              <a:t>estab</a:t>
            </a:r>
            <a:r>
              <a:rPr sz="1800" spc="-5" dirty="0">
                <a:latin typeface="Arial MT"/>
                <a:cs typeface="Arial MT"/>
              </a:rPr>
              <a:t>li</a:t>
            </a:r>
            <a:r>
              <a:rPr sz="1800" spc="-10" dirty="0">
                <a:latin typeface="Arial MT"/>
                <a:cs typeface="Arial MT"/>
              </a:rPr>
              <a:t>sh</a:t>
            </a:r>
            <a:r>
              <a:rPr sz="1800" spc="-5" dirty="0">
                <a:latin typeface="Arial MT"/>
                <a:cs typeface="Arial MT"/>
              </a:rPr>
              <a:t>m</a:t>
            </a:r>
            <a:r>
              <a:rPr sz="1800" spc="-10" dirty="0">
                <a:latin typeface="Arial MT"/>
                <a:cs typeface="Arial MT"/>
              </a:rPr>
              <a:t>en</a:t>
            </a:r>
            <a:r>
              <a:rPr sz="1800" dirty="0">
                <a:latin typeface="Arial MT"/>
                <a:cs typeface="Arial MT"/>
              </a:rPr>
              <a:t>t	</a:t>
            </a:r>
            <a:r>
              <a:rPr sz="1800" spc="-10" dirty="0">
                <a:latin typeface="Arial MT"/>
                <a:cs typeface="Arial MT"/>
              </a:rPr>
              <a:t>and  management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commercial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forest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plantations:</a:t>
            </a:r>
            <a:endParaRPr sz="1800">
              <a:latin typeface="Arial MT"/>
              <a:cs typeface="Arial MT"/>
            </a:endParaRPr>
          </a:p>
          <a:p>
            <a:pPr marL="195580" indent="-182880">
              <a:lnSpc>
                <a:spcPts val="2090"/>
              </a:lnSpc>
              <a:buClr>
                <a:srgbClr val="A6B727"/>
              </a:buClr>
              <a:buSzPct val="77777"/>
              <a:buFont typeface="Corbel"/>
              <a:buChar char="•"/>
              <a:tabLst>
                <a:tab pos="195580" algn="l"/>
              </a:tabLst>
            </a:pPr>
            <a:r>
              <a:rPr sz="1800" spc="-40" dirty="0">
                <a:latin typeface="Arial MT"/>
                <a:cs typeface="Arial MT"/>
              </a:rPr>
              <a:t>Nursery.</a:t>
            </a:r>
            <a:endParaRPr sz="1800">
              <a:latin typeface="Arial MT"/>
              <a:cs typeface="Arial MT"/>
            </a:endParaRPr>
          </a:p>
          <a:p>
            <a:pPr marL="195580" indent="-182880">
              <a:lnSpc>
                <a:spcPts val="2135"/>
              </a:lnSpc>
              <a:spcBef>
                <a:spcPts val="20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95580" algn="l"/>
              </a:tabLst>
            </a:pPr>
            <a:r>
              <a:rPr sz="1800" spc="-10" dirty="0">
                <a:latin typeface="Arial MT"/>
                <a:cs typeface="Arial MT"/>
              </a:rPr>
              <a:t>Land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preparation.</a:t>
            </a:r>
            <a:endParaRPr sz="1800">
              <a:latin typeface="Arial MT"/>
              <a:cs typeface="Arial MT"/>
            </a:endParaRPr>
          </a:p>
          <a:p>
            <a:pPr marL="195580" indent="-182880">
              <a:lnSpc>
                <a:spcPts val="2135"/>
              </a:lnSpc>
              <a:buClr>
                <a:srgbClr val="A6B727"/>
              </a:buClr>
              <a:buSzPct val="77777"/>
              <a:buFont typeface="Corbel"/>
              <a:buChar char="•"/>
              <a:tabLst>
                <a:tab pos="195580" algn="l"/>
              </a:tabLst>
            </a:pPr>
            <a:r>
              <a:rPr sz="1800" spc="-10" dirty="0">
                <a:latin typeface="Arial MT"/>
                <a:cs typeface="Arial MT"/>
              </a:rPr>
              <a:t>Species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planting.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880" y="3084067"/>
            <a:ext cx="469519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5080" indent="-182880" algn="just">
              <a:lnSpc>
                <a:spcPct val="100000"/>
              </a:lnSpc>
              <a:spcBef>
                <a:spcPts val="100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95580" algn="l"/>
              </a:tabLst>
            </a:pPr>
            <a:r>
              <a:rPr sz="1800" spc="-15" dirty="0">
                <a:latin typeface="Arial MT"/>
                <a:cs typeface="Arial MT"/>
              </a:rPr>
              <a:t>Maintenance:</a:t>
            </a:r>
            <a:r>
              <a:rPr sz="1800" spc="-10" dirty="0">
                <a:latin typeface="Arial MT"/>
                <a:cs typeface="Arial MT"/>
              </a:rPr>
              <a:t> Fertilization,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fumigation, 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realization</a:t>
            </a:r>
            <a:r>
              <a:rPr sz="1800" spc="-5" dirty="0">
                <a:latin typeface="Arial MT"/>
                <a:cs typeface="Arial MT"/>
              </a:rPr>
              <a:t> of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firewalls,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monitoring</a:t>
            </a:r>
            <a:r>
              <a:rPr sz="1800" spc="484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 control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plantations.</a:t>
            </a:r>
            <a:endParaRPr sz="1800">
              <a:latin typeface="Arial MT"/>
              <a:cs typeface="Arial MT"/>
            </a:endParaRPr>
          </a:p>
          <a:p>
            <a:pPr marL="195580" indent="-182880">
              <a:lnSpc>
                <a:spcPts val="2135"/>
              </a:lnSpc>
              <a:spcBef>
                <a:spcPts val="25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95580" algn="l"/>
              </a:tabLst>
            </a:pPr>
            <a:r>
              <a:rPr sz="1800" spc="-20" dirty="0">
                <a:latin typeface="Arial MT"/>
                <a:cs typeface="Arial MT"/>
              </a:rPr>
              <a:t>Tree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felling</a:t>
            </a:r>
            <a:endParaRPr sz="1800">
              <a:latin typeface="Arial MT"/>
              <a:cs typeface="Arial MT"/>
            </a:endParaRPr>
          </a:p>
          <a:p>
            <a:pPr marL="195580" indent="-182880">
              <a:lnSpc>
                <a:spcPts val="2135"/>
              </a:lnSpc>
              <a:buClr>
                <a:srgbClr val="A6B727"/>
              </a:buClr>
              <a:buSzPct val="77777"/>
              <a:buFont typeface="Corbel"/>
              <a:buChar char="•"/>
              <a:tabLst>
                <a:tab pos="195580" algn="l"/>
              </a:tabLst>
            </a:pPr>
            <a:r>
              <a:rPr sz="1800" spc="-10" dirty="0">
                <a:latin typeface="Arial MT"/>
                <a:cs typeface="Arial MT"/>
              </a:rPr>
              <a:t>Astorage.</a:t>
            </a:r>
            <a:endParaRPr sz="1800">
              <a:latin typeface="Arial MT"/>
              <a:cs typeface="Arial MT"/>
            </a:endParaRPr>
          </a:p>
          <a:p>
            <a:pPr marL="195580" indent="-182880">
              <a:lnSpc>
                <a:spcPct val="100000"/>
              </a:lnSpc>
              <a:spcBef>
                <a:spcPts val="20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95580" algn="l"/>
              </a:tabLst>
            </a:pPr>
            <a:r>
              <a:rPr sz="1800" spc="-10" dirty="0">
                <a:latin typeface="Arial MT"/>
                <a:cs typeface="Arial MT"/>
              </a:rPr>
              <a:t>Commercialization.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6119" y="5713476"/>
            <a:ext cx="11743690" cy="938530"/>
            <a:chOff x="206119" y="5713476"/>
            <a:chExt cx="11743690" cy="9385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6"/>
              <a:ext cx="3008375" cy="925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5644" y="5767576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4"/>
              <a:ext cx="1706878" cy="87477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15869" y="488348"/>
            <a:ext cx="4704617" cy="350520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496823"/>
            <a:ext cx="10631805" cy="5130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359"/>
              </a:spcBef>
            </a:pPr>
            <a:r>
              <a:rPr sz="1700" spc="-20" dirty="0">
                <a:latin typeface="Arial MT"/>
                <a:cs typeface="Arial MT"/>
              </a:rPr>
              <a:t>We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have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committed,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trained</a:t>
            </a:r>
            <a:r>
              <a:rPr sz="1700" spc="2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personnel</a:t>
            </a:r>
            <a:r>
              <a:rPr sz="1700" spc="1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with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extensive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experience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in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carrying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out</a:t>
            </a:r>
            <a:r>
              <a:rPr sz="1700" spc="25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operational</a:t>
            </a:r>
            <a:r>
              <a:rPr sz="1700" spc="15" dirty="0">
                <a:latin typeface="Arial MT"/>
                <a:cs typeface="Arial MT"/>
              </a:rPr>
              <a:t> </a:t>
            </a:r>
            <a:r>
              <a:rPr sz="1700" dirty="0">
                <a:latin typeface="Arial MT"/>
                <a:cs typeface="Arial MT"/>
              </a:rPr>
              <a:t>and</a:t>
            </a:r>
            <a:r>
              <a:rPr sz="1700" spc="20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administrative </a:t>
            </a:r>
            <a:r>
              <a:rPr sz="1700" spc="-459" dirty="0">
                <a:latin typeface="Arial MT"/>
                <a:cs typeface="Arial MT"/>
              </a:rPr>
              <a:t> </a:t>
            </a:r>
            <a:r>
              <a:rPr sz="1700" spc="-5" dirty="0">
                <a:latin typeface="Arial MT"/>
                <a:cs typeface="Arial MT"/>
              </a:rPr>
              <a:t>activities.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6119" y="1382962"/>
            <a:ext cx="11743690" cy="5269230"/>
            <a:chOff x="206119" y="1382962"/>
            <a:chExt cx="11743690" cy="52692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2" y="5713475"/>
              <a:ext cx="3008375" cy="9250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644" y="5767577"/>
              <a:ext cx="11724640" cy="875030"/>
            </a:xfrm>
            <a:custGeom>
              <a:avLst/>
              <a:gdLst/>
              <a:ahLst/>
              <a:cxnLst/>
              <a:rect l="l" t="t" r="r" b="b"/>
              <a:pathLst>
                <a:path w="11724640" h="875029">
                  <a:moveTo>
                    <a:pt x="0" y="0"/>
                  </a:moveTo>
                  <a:lnTo>
                    <a:pt x="11724132" y="0"/>
                  </a:lnTo>
                  <a:lnTo>
                    <a:pt x="11724132" y="874777"/>
                  </a:lnTo>
                  <a:lnTo>
                    <a:pt x="0" y="874777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7985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2135" y="5766816"/>
              <a:ext cx="1706878" cy="8747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0200" y="1382962"/>
              <a:ext cx="8839200" cy="38487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07770" y="1128254"/>
            <a:ext cx="3200400" cy="255270"/>
          </a:xfrm>
          <a:prstGeom prst="rect">
            <a:avLst/>
          </a:prstGeom>
          <a:solidFill>
            <a:srgbClr val="FFFFFF"/>
          </a:solidFill>
          <a:ln w="19050">
            <a:solidFill>
              <a:srgbClr val="92D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97585">
              <a:lnSpc>
                <a:spcPts val="1989"/>
              </a:lnSpc>
            </a:pPr>
            <a:r>
              <a:rPr sz="1800" spc="-15" dirty="0">
                <a:latin typeface="Calibri"/>
                <a:cs typeface="Calibri"/>
              </a:rPr>
              <a:t>NURSERYERY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pc="-15" dirty="0"/>
              <a:t>SUSTAINABLE,</a:t>
            </a:r>
            <a:r>
              <a:rPr dirty="0"/>
              <a:t> </a:t>
            </a:r>
            <a:r>
              <a:rPr spc="-25" dirty="0"/>
              <a:t>ENVIRONMENTALLY</a:t>
            </a:r>
            <a:r>
              <a:rPr spc="-20" dirty="0"/>
              <a:t> </a:t>
            </a:r>
            <a:r>
              <a:rPr spc="-15" dirty="0"/>
              <a:t>RENEWABLE</a:t>
            </a:r>
            <a:r>
              <a:rPr spc="5" dirty="0"/>
              <a:t> </a:t>
            </a:r>
            <a:r>
              <a:rPr spc="-10" dirty="0"/>
              <a:t>DEVELOPMENT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53200" y="1128254"/>
            <a:ext cx="3200400" cy="255270"/>
          </a:xfrm>
          <a:prstGeom prst="rect">
            <a:avLst/>
          </a:prstGeom>
          <a:solidFill>
            <a:srgbClr val="FFFFFF"/>
          </a:solidFill>
          <a:ln w="19050">
            <a:solidFill>
              <a:srgbClr val="92D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02920">
              <a:lnSpc>
                <a:spcPts val="1989"/>
              </a:lnSpc>
            </a:pPr>
            <a:r>
              <a:rPr sz="1800" spc="-5" dirty="0">
                <a:latin typeface="Calibri"/>
                <a:cs typeface="Calibri"/>
              </a:rPr>
              <a:t>GROUND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PREPARATION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362075" y="5211105"/>
          <a:ext cx="9479915" cy="285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769">
                <a:tc>
                  <a:txBody>
                    <a:bodyPr/>
                    <a:lstStyle/>
                    <a:p>
                      <a:pPr marL="596900">
                        <a:lnSpc>
                          <a:spcPts val="1995"/>
                        </a:lnSpc>
                      </a:pPr>
                      <a:r>
                        <a:rPr sz="1800" spc="-35" dirty="0">
                          <a:latin typeface="Calibri"/>
                          <a:cs typeface="Calibri"/>
                        </a:rPr>
                        <a:t>PLANTATION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92D050"/>
                      </a:solidFill>
                      <a:prstDash val="solid"/>
                    </a:lnL>
                    <a:lnR w="28575">
                      <a:solidFill>
                        <a:srgbClr val="92D050"/>
                      </a:solidFill>
                      <a:prstDash val="solid"/>
                    </a:lnR>
                    <a:lnT w="28575">
                      <a:solidFill>
                        <a:srgbClr val="92D050"/>
                      </a:solidFill>
                      <a:prstDash val="solid"/>
                    </a:lnT>
                    <a:lnB w="28575">
                      <a:solidFill>
                        <a:srgbClr val="92D0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8000">
                        <a:lnSpc>
                          <a:spcPts val="199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FERTILIZATION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92D050"/>
                      </a:solidFill>
                      <a:prstDash val="solid"/>
                    </a:lnL>
                    <a:lnR w="28575">
                      <a:solidFill>
                        <a:srgbClr val="92D050"/>
                      </a:solidFill>
                      <a:prstDash val="solid"/>
                    </a:lnR>
                    <a:lnT w="28575">
                      <a:solidFill>
                        <a:srgbClr val="92D050"/>
                      </a:solidFill>
                      <a:prstDash val="solid"/>
                    </a:lnT>
                    <a:lnB w="28575">
                      <a:solidFill>
                        <a:srgbClr val="92D0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6420">
                        <a:lnSpc>
                          <a:spcPts val="1995"/>
                        </a:lnSpc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FUMIGATION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92D050"/>
                      </a:solidFill>
                      <a:prstDash val="solid"/>
                    </a:lnL>
                    <a:lnR w="28575">
                      <a:solidFill>
                        <a:srgbClr val="92D050"/>
                      </a:solidFill>
                      <a:prstDash val="solid"/>
                    </a:lnR>
                    <a:lnT w="28575">
                      <a:solidFill>
                        <a:srgbClr val="92D050"/>
                      </a:solidFill>
                      <a:prstDash val="solid"/>
                    </a:lnT>
                    <a:lnB w="28575">
                      <a:solidFill>
                        <a:srgbClr val="92D0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24535">
                        <a:lnSpc>
                          <a:spcPts val="1995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FIREWALL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92D050"/>
                      </a:solidFill>
                      <a:prstDash val="solid"/>
                    </a:lnL>
                    <a:lnR w="28575">
                      <a:solidFill>
                        <a:srgbClr val="92D050"/>
                      </a:solidFill>
                      <a:prstDash val="solid"/>
                    </a:lnR>
                    <a:lnT w="28575">
                      <a:solidFill>
                        <a:srgbClr val="92D050"/>
                      </a:solidFill>
                      <a:prstDash val="solid"/>
                    </a:lnT>
                    <a:lnB w="28575">
                      <a:solidFill>
                        <a:srgbClr val="92D0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59E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1203</Words>
  <Application>Microsoft Office PowerPoint</Application>
  <PresentationFormat>Panorámica</PresentationFormat>
  <Paragraphs>320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Arial MT</vt:lpstr>
      <vt:lpstr>Calibri</vt:lpstr>
      <vt:lpstr>Corbel</vt:lpstr>
      <vt:lpstr>Times New Roman</vt:lpstr>
      <vt:lpstr>Wingdings</vt:lpstr>
      <vt:lpstr>Office Theme</vt:lpstr>
      <vt:lpstr>Presentación de PowerPoint</vt:lpstr>
      <vt:lpstr>OUR HISTORY</vt:lpstr>
      <vt:lpstr>LOCATION</vt:lpstr>
      <vt:lpstr>Presentación de PowerPoint</vt:lpstr>
      <vt:lpstr>We Have 2.000  Hectares Planted.</vt:lpstr>
      <vt:lpstr>Plantations in the  Following Properties:</vt:lpstr>
      <vt:lpstr>SPECIES</vt:lpstr>
      <vt:lpstr>OPERATION</vt:lpstr>
      <vt:lpstr>NURSERYERY</vt:lpstr>
      <vt:lpstr>INFRASTRUCTURE AND EQUIPMENT</vt:lpstr>
      <vt:lpstr>WOOD AVAILABILITY</vt:lpstr>
      <vt:lpstr>Our River Logistics Operation</vt:lpstr>
      <vt:lpstr>ESTABLISHMENT, MAINTENANCE AND  MONITORING OF FOREST PLANTATIONS</vt:lpstr>
      <vt:lpstr>Presentación de PowerPoint</vt:lpstr>
      <vt:lpstr>Presentación de PowerPoint</vt:lpstr>
      <vt:lpstr>Presentación de PowerPoint</vt:lpstr>
      <vt:lpstr>Presentación de PowerPoint</vt:lpstr>
      <vt:lpstr>We have 252 hives for an  annual production of 6 tons  of honey</vt:lpstr>
      <vt:lpstr>BEES</vt:lpstr>
      <vt:lpstr>HONEY PRODUCTION PROCESS</vt:lpstr>
      <vt:lpstr>BITA RIVER - RAMSAR WETLAND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Maria Valencia</cp:lastModifiedBy>
  <cp:revision>2</cp:revision>
  <dcterms:created xsi:type="dcterms:W3CDTF">2023-05-30T16:20:39Z</dcterms:created>
  <dcterms:modified xsi:type="dcterms:W3CDTF">2023-05-30T17:43:05Z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LastSaved">
    <vt:filetime>2023-05-30T00:00:00Z</vt:filetime>
  </property>
</Properties>
</file>